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373" r:id="rId4"/>
    <p:sldId id="367" r:id="rId5"/>
    <p:sldId id="368" r:id="rId6"/>
    <p:sldId id="369" r:id="rId7"/>
    <p:sldId id="322" r:id="rId8"/>
    <p:sldId id="304" r:id="rId9"/>
    <p:sldId id="305" r:id="rId10"/>
    <p:sldId id="258" r:id="rId11"/>
    <p:sldId id="263" r:id="rId12"/>
    <p:sldId id="259" r:id="rId13"/>
    <p:sldId id="306" r:id="rId14"/>
    <p:sldId id="297" r:id="rId15"/>
    <p:sldId id="299" r:id="rId16"/>
    <p:sldId id="300" r:id="rId17"/>
    <p:sldId id="321" r:id="rId18"/>
    <p:sldId id="260" r:id="rId19"/>
    <p:sldId id="287" r:id="rId20"/>
    <p:sldId id="353" r:id="rId21"/>
    <p:sldId id="352" r:id="rId22"/>
    <p:sldId id="262" r:id="rId23"/>
    <p:sldId id="327" r:id="rId24"/>
    <p:sldId id="265" r:id="rId25"/>
    <p:sldId id="355" r:id="rId26"/>
    <p:sldId id="356" r:id="rId27"/>
    <p:sldId id="354" r:id="rId28"/>
    <p:sldId id="358" r:id="rId29"/>
    <p:sldId id="360" r:id="rId30"/>
    <p:sldId id="357" r:id="rId31"/>
    <p:sldId id="359" r:id="rId32"/>
    <p:sldId id="361" r:id="rId33"/>
    <p:sldId id="362" r:id="rId34"/>
    <p:sldId id="363" r:id="rId35"/>
    <p:sldId id="364" r:id="rId36"/>
    <p:sldId id="365" r:id="rId37"/>
    <p:sldId id="328" r:id="rId38"/>
    <p:sldId id="329" r:id="rId39"/>
    <p:sldId id="330" r:id="rId40"/>
    <p:sldId id="331" r:id="rId41"/>
    <p:sldId id="332" r:id="rId42"/>
    <p:sldId id="333" r:id="rId43"/>
    <p:sldId id="334" r:id="rId44"/>
    <p:sldId id="335" r:id="rId45"/>
    <p:sldId id="336" r:id="rId46"/>
    <p:sldId id="337" r:id="rId47"/>
    <p:sldId id="338" r:id="rId48"/>
    <p:sldId id="366" r:id="rId49"/>
    <p:sldId id="339" r:id="rId50"/>
    <p:sldId id="340" r:id="rId51"/>
    <p:sldId id="341" r:id="rId52"/>
    <p:sldId id="343" r:id="rId53"/>
    <p:sldId id="344" r:id="rId54"/>
    <p:sldId id="346" r:id="rId55"/>
    <p:sldId id="347" r:id="rId56"/>
    <p:sldId id="348" r:id="rId57"/>
    <p:sldId id="349" r:id="rId58"/>
    <p:sldId id="350" r:id="rId59"/>
    <p:sldId id="375" r:id="rId60"/>
    <p:sldId id="376" r:id="rId61"/>
    <p:sldId id="377" r:id="rId62"/>
    <p:sldId id="35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110" d="100"/>
          <a:sy n="110" d="100"/>
        </p:scale>
        <p:origin x="5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CBD11-860B-4764-B225-711A5EAB846B}" type="datetimeFigureOut">
              <a:rPr lang="en-US" smtClean="0"/>
              <a:t>9/14/2016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65752-F388-49DE-B336-09396F66D938}" type="slidenum">
              <a:rPr lang="en-US" smtClean="0"/>
              <a:t>‹#›</a:t>
            </a:fld>
            <a:endParaRPr lang="en-US" dirty="0"/>
          </a:p>
        </p:txBody>
      </p:sp>
    </p:spTree>
    <p:extLst>
      <p:ext uri="{BB962C8B-B14F-4D97-AF65-F5344CB8AC3E}">
        <p14:creationId xmlns:p14="http://schemas.microsoft.com/office/powerpoint/2010/main" val="300439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65752-F388-49DE-B336-09396F66D938}" type="slidenum">
              <a:rPr lang="en-US" smtClean="0"/>
              <a:t>7</a:t>
            </a:fld>
            <a:endParaRPr lang="en-US" dirty="0"/>
          </a:p>
        </p:txBody>
      </p:sp>
    </p:spTree>
    <p:extLst>
      <p:ext uri="{BB962C8B-B14F-4D97-AF65-F5344CB8AC3E}">
        <p14:creationId xmlns:p14="http://schemas.microsoft.com/office/powerpoint/2010/main" val="395480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65752-F388-49DE-B336-09396F66D938}" type="slidenum">
              <a:rPr lang="en-US" smtClean="0"/>
              <a:t>24</a:t>
            </a:fld>
            <a:endParaRPr lang="en-US" dirty="0"/>
          </a:p>
        </p:txBody>
      </p:sp>
    </p:spTree>
    <p:extLst>
      <p:ext uri="{BB962C8B-B14F-4D97-AF65-F5344CB8AC3E}">
        <p14:creationId xmlns:p14="http://schemas.microsoft.com/office/powerpoint/2010/main" val="15550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Psychotherapeutic drugs = pain relievers, tranquilizers, stimulants, and sedatives</a:t>
            </a:r>
            <a:endParaRPr lang="en-US" dirty="0"/>
          </a:p>
        </p:txBody>
      </p:sp>
      <p:sp>
        <p:nvSpPr>
          <p:cNvPr id="4" name="Slide Number Placeholder 3"/>
          <p:cNvSpPr>
            <a:spLocks noGrp="1"/>
          </p:cNvSpPr>
          <p:nvPr>
            <p:ph type="sldNum" sz="quarter" idx="10"/>
          </p:nvPr>
        </p:nvSpPr>
        <p:spPr/>
        <p:txBody>
          <a:bodyPr/>
          <a:lstStyle/>
          <a:p>
            <a:fld id="{D6965752-F388-49DE-B336-09396F66D938}"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25980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73466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427422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299097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830697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51946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135682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74878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199410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346493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19677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347253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1F3BC-9166-4472-A4F2-7E6F98CA1851}"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ECF771-9EB5-4B62-B95A-6E7FFA1B2602}" type="slidenum">
              <a:rPr lang="en-US" smtClean="0"/>
              <a:t>‹#›</a:t>
            </a:fld>
            <a:endParaRPr lang="en-US" dirty="0"/>
          </a:p>
        </p:txBody>
      </p:sp>
    </p:spTree>
    <p:extLst>
      <p:ext uri="{BB962C8B-B14F-4D97-AF65-F5344CB8AC3E}">
        <p14:creationId xmlns:p14="http://schemas.microsoft.com/office/powerpoint/2010/main" val="319976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1F3BC-9166-4472-A4F2-7E6F98CA1851}" type="datetimeFigureOut">
              <a:rPr lang="en-US" smtClean="0"/>
              <a:t>9/14/2016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CF771-9EB5-4B62-B95A-6E7FFA1B2602}" type="slidenum">
              <a:rPr lang="en-US" smtClean="0"/>
              <a:t>‹#›</a:t>
            </a:fld>
            <a:endParaRPr lang="en-US" dirty="0"/>
          </a:p>
        </p:txBody>
      </p:sp>
    </p:spTree>
    <p:extLst>
      <p:ext uri="{BB962C8B-B14F-4D97-AF65-F5344CB8AC3E}">
        <p14:creationId xmlns:p14="http://schemas.microsoft.com/office/powerpoint/2010/main" val="386911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c.gov/mmwr/volumes/65/rr/rr6501e1.htm" TargetMode="External"/><Relationship Id="rId1" Type="http://schemas.openxmlformats.org/officeDocument/2006/relationships/slideLayout" Target="../slideLayouts/slideLayout6.xml"/><Relationship Id="rId4" Type="http://schemas.openxmlformats.org/officeDocument/2006/relationships/hyperlink" Target="http://www.cdc.gov/drugoverdose/prescribing/guidelin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drugoverdose/pdf/calculating_total_daily_dose-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rescribetoprevent.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sc.org/RxDrugOverdoseDocuments/Prescription-Nation-2016-American-Drug-Epidemic.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sc.org/RxDrugOverdoseDocuments/Prescription-Nation-2016-American-Drug-Epidemic.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etworkforphl.org/_asset/qz5pvn/network-naloxone-10-4.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etworkforphl.org/_asset/qz5pvn/network-naloxone-10-4.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networkforphl.org/_asset/qz5pvn/network-naloxone-10-4.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networkforphl.org/_asset/qz5pvn/network-naloxone-10-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etworkforphl.org/_asset/qz5pvn/network-naloxone-10-4.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etworkforphl.org/_asset/qz5pvn/network-naloxone-10-4.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acp.org/governance/SIGS/substanceabuse/Documents/Resources/Guidelines%20for%20the%20Development%20of%20Addiction%20and%20Related%20Disorders%20Policies%20for%20Schools%20and%20Colleges%20of%20Pharmacy.pdf"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shp.org/"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cdc.gov/drugoverdose/epidemic/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pr.org/sections/health-shots/2016/09/08/493151952/widespread-use-of-prescription-drugs-provides-ample-supply-for-abu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enterpointacupuncture.com/?page_id=28"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cbi.nlm.nih.gov/pubmed/?term=Yi%20P%5bAuthor%5d&amp;cauthor=true&amp;cauthor_uid=26461074" TargetMode="External"/><Relationship Id="rId2" Type="http://schemas.openxmlformats.org/officeDocument/2006/relationships/hyperlink" Target="http://www.ncbi.nlm.nih.gov/pubmed/26461074" TargetMode="External"/><Relationship Id="rId1" Type="http://schemas.openxmlformats.org/officeDocument/2006/relationships/slideLayout" Target="../slideLayouts/slideLayout2.xml"/><Relationship Id="rId6" Type="http://schemas.openxmlformats.org/officeDocument/2006/relationships/hyperlink" Target="http://www.ncbi.nlm.nih.gov/pubmed/?term=Mao%20J%5bAuthor%5d&amp;cauthor=true&amp;cauthor_uid=26488079" TargetMode="External"/><Relationship Id="rId5" Type="http://schemas.openxmlformats.org/officeDocument/2006/relationships/hyperlink" Target="http://www.ncbi.nlm.nih.gov/pubmed/26488079" TargetMode="External"/><Relationship Id="rId4" Type="http://schemas.openxmlformats.org/officeDocument/2006/relationships/hyperlink" Target="http://www.ncbi.nlm.nih.gov/pubmed/?term=Pryzbylkowski%20P%5bAuthor%5d&amp;cauthor=true&amp;cauthor_uid=26461074"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ncbi.nlm.nih.gov/pubmed/?term=Hassett%20AL%5bAuthor%5d&amp;cauthor=true&amp;cauthor_uid=26469365" TargetMode="External"/><Relationship Id="rId13" Type="http://schemas.openxmlformats.org/officeDocument/2006/relationships/hyperlink" Target="http://www.ncbi.nlm.nih.gov/pubmed/?term=Zollars%20J%5bAuthor%5d&amp;cauthor=true&amp;cauthor_uid=26469365" TargetMode="External"/><Relationship Id="rId3" Type="http://schemas.openxmlformats.org/officeDocument/2006/relationships/hyperlink" Target="http://www.ncbi.nlm.nih.gov/pubmed/?term=Carullo%20V%5bAuthor%5d&amp;cauthor=true&amp;cauthor_uid=26523869" TargetMode="External"/><Relationship Id="rId7" Type="http://schemas.openxmlformats.org/officeDocument/2006/relationships/hyperlink" Target="http://www.ncbi.nlm.nih.gov/pubmed/?term=Wasserman%20RA%5bAuthor%5d&amp;cauthor=true&amp;cauthor_uid=26469365" TargetMode="External"/><Relationship Id="rId12" Type="http://schemas.openxmlformats.org/officeDocument/2006/relationships/hyperlink" Target="http://www.ncbi.nlm.nih.gov/pubmed/?term=Berland%20DW%5bAuthor%5d&amp;cauthor=true&amp;cauthor_uid=26469365" TargetMode="External"/><Relationship Id="rId2" Type="http://schemas.openxmlformats.org/officeDocument/2006/relationships/hyperlink" Target="http://www.ncbi.nlm.nih.gov/pubmed/26523869" TargetMode="External"/><Relationship Id="rId1" Type="http://schemas.openxmlformats.org/officeDocument/2006/relationships/slideLayout" Target="../slideLayouts/slideLayout2.xml"/><Relationship Id="rId6" Type="http://schemas.openxmlformats.org/officeDocument/2006/relationships/hyperlink" Target="http://www.ncbi.nlm.nih.gov/pubmed/26469365" TargetMode="External"/><Relationship Id="rId11" Type="http://schemas.openxmlformats.org/officeDocument/2006/relationships/hyperlink" Target="http://www.ncbi.nlm.nih.gov/pubmed/?term=Malinoff%20HL%5bAuthor%5d&amp;cauthor=true&amp;cauthor_uid=26469365" TargetMode="External"/><Relationship Id="rId5" Type="http://schemas.openxmlformats.org/officeDocument/2006/relationships/hyperlink" Target="http://www.ncbi.nlm.nih.gov/pubmed/?term=Delphin%20E%5bAuthor%5d&amp;cauthor=true&amp;cauthor_uid=26523869" TargetMode="External"/><Relationship Id="rId15" Type="http://schemas.openxmlformats.org/officeDocument/2006/relationships/hyperlink" Target="http://www.ncbi.nlm.nih.gov/pubmed/?term=Brummett%20CM%5bAuthor%5d&amp;cauthor=true&amp;cauthor_uid=26469365" TargetMode="External"/><Relationship Id="rId10" Type="http://schemas.openxmlformats.org/officeDocument/2006/relationships/hyperlink" Target="http://www.ncbi.nlm.nih.gov/pubmed/?term=Goesling%20J%5bAuthor%5d&amp;cauthor=true&amp;cauthor_uid=26469365" TargetMode="External"/><Relationship Id="rId4" Type="http://schemas.openxmlformats.org/officeDocument/2006/relationships/hyperlink" Target="http://www.ncbi.nlm.nih.gov/pubmed/?term=Fitz-James%20I%5bAuthor%5d&amp;cauthor=true&amp;cauthor_uid=26523869" TargetMode="External"/><Relationship Id="rId9" Type="http://schemas.openxmlformats.org/officeDocument/2006/relationships/hyperlink" Target="http://www.ncbi.nlm.nih.gov/pubmed/?term=Harte%20SE%5bAuthor%5d&amp;cauthor=true&amp;cauthor_uid=26469365" TargetMode="External"/><Relationship Id="rId14" Type="http://schemas.openxmlformats.org/officeDocument/2006/relationships/hyperlink" Target="http://www.ncbi.nlm.nih.gov/pubmed/?term=Moser%20SE%5bAuthor%5d&amp;cauthor=true&amp;cauthor_uid=26469365"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ncbi.nlm.nih.gov/pubmed/?term=Janfaza%20D%5bAuthor%5d&amp;cauthor=true&amp;cauthor_uid=26933094" TargetMode="External"/><Relationship Id="rId13" Type="http://schemas.openxmlformats.org/officeDocument/2006/relationships/hyperlink" Target="http://www.ncbi.nlm.nih.gov/pubmed/26898358" TargetMode="External"/><Relationship Id="rId3" Type="http://schemas.openxmlformats.org/officeDocument/2006/relationships/hyperlink" Target="http://www.ncbi.nlm.nih.gov/pubmed/?term=Edwards%20RR%5bAuthor%5d&amp;cauthor=true&amp;cauthor_uid=26933094" TargetMode="External"/><Relationship Id="rId7" Type="http://schemas.openxmlformats.org/officeDocument/2006/relationships/hyperlink" Target="http://www.ncbi.nlm.nih.gov/pubmed/?term=Nedeljkovic%20SS%5bAuthor%5d&amp;cauthor=true&amp;cauthor_uid=26933094" TargetMode="External"/><Relationship Id="rId12" Type="http://schemas.openxmlformats.org/officeDocument/2006/relationships/hyperlink" Target="http://www.ncbi.nlm.nih.gov/pubmed/?term=Wasan%20AD%5bAuthor%5d&amp;cauthor=true&amp;cauthor_uid=26933094" TargetMode="External"/><Relationship Id="rId2" Type="http://schemas.openxmlformats.org/officeDocument/2006/relationships/hyperlink" Target="http://www.ncbi.nlm.nih.gov/pubmed/26933094" TargetMode="External"/><Relationship Id="rId1" Type="http://schemas.openxmlformats.org/officeDocument/2006/relationships/slideLayout" Target="../slideLayouts/slideLayout2.xml"/><Relationship Id="rId6" Type="http://schemas.openxmlformats.org/officeDocument/2006/relationships/hyperlink" Target="http://www.ncbi.nlm.nih.gov/pubmed/?term=Katz%20JN%5bAuthor%5d&amp;cauthor=true&amp;cauthor_uid=26933094" TargetMode="External"/><Relationship Id="rId11" Type="http://schemas.openxmlformats.org/officeDocument/2006/relationships/hyperlink" Target="http://www.ncbi.nlm.nih.gov/pubmed/?term=Jamison%20RN%5bAuthor%5d&amp;cauthor=true&amp;cauthor_uid=26933094" TargetMode="External"/><Relationship Id="rId5" Type="http://schemas.openxmlformats.org/officeDocument/2006/relationships/hyperlink" Target="http://www.ncbi.nlm.nih.gov/pubmed/?term=Michna%20E%5bAuthor%5d&amp;cauthor=true&amp;cauthor_uid=26933094" TargetMode="External"/><Relationship Id="rId10" Type="http://schemas.openxmlformats.org/officeDocument/2006/relationships/hyperlink" Target="http://www.ncbi.nlm.nih.gov/pubmed/?term=Martel%20MO%5bAuthor%5d&amp;cauthor=true&amp;cauthor_uid=26933094" TargetMode="External"/><Relationship Id="rId4" Type="http://schemas.openxmlformats.org/officeDocument/2006/relationships/hyperlink" Target="http://www.ncbi.nlm.nih.gov/pubmed/?term=Dolman%20AJ%5bAuthor%5d&amp;cauthor=true&amp;cauthor_uid=26933094" TargetMode="External"/><Relationship Id="rId9" Type="http://schemas.openxmlformats.org/officeDocument/2006/relationships/hyperlink" Target="http://www.ncbi.nlm.nih.gov/pubmed/?term=Isaac%20Z%5bAuthor%5d&amp;cauthor=true&amp;cauthor_uid=26933094" TargetMode="External"/><Relationship Id="rId14" Type="http://schemas.openxmlformats.org/officeDocument/2006/relationships/hyperlink" Target="http://www.ncbi.nlm.nih.gov/pubmed/?term=Bihel%20F%5bAuthor%5d&amp;cauthor=true&amp;cauthor_uid=26898358"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ncbi.nlm.nih.gov/pubmed/?term=Yang%20J%5bAuthor%5d&amp;cauthor=true&amp;cauthor_uid=27554341" TargetMode="External"/><Relationship Id="rId13" Type="http://schemas.openxmlformats.org/officeDocument/2006/relationships/hyperlink" Target="http://www.ncbi.nlm.nih.gov/pubmed/?term=Wu%20H%5bAuthor%5d&amp;cauthor=true&amp;cauthor_uid=27554341" TargetMode="External"/><Relationship Id="rId3" Type="http://schemas.openxmlformats.org/officeDocument/2006/relationships/hyperlink" Target="http://www.ncbi.nlm.nih.gov/pubmed/?term=Hua%20Z%5bAuthor%5d&amp;cauthor=true&amp;cauthor_uid=27554341" TargetMode="External"/><Relationship Id="rId7" Type="http://schemas.openxmlformats.org/officeDocument/2006/relationships/hyperlink" Target="http://www.ncbi.nlm.nih.gov/pubmed/?term=Liu%20A%5bAuthor%5d&amp;cauthor=true&amp;cauthor_uid=27554341" TargetMode="External"/><Relationship Id="rId12" Type="http://schemas.openxmlformats.org/officeDocument/2006/relationships/hyperlink" Target="http://www.ncbi.nlm.nih.gov/pubmed/?term=Li%20Y%5bAuthor%5d&amp;cauthor=true&amp;cauthor_uid=27554341" TargetMode="External"/><Relationship Id="rId2" Type="http://schemas.openxmlformats.org/officeDocument/2006/relationships/hyperlink" Target="http://www.ncbi.nlm.nih.gov/pubmed/27554341" TargetMode="External"/><Relationship Id="rId16" Type="http://schemas.openxmlformats.org/officeDocument/2006/relationships/hyperlink" Target="http://www.ncbi.nlm.nih.gov/pubmed/?term=Cheng%20J%5bAuthor%5d&amp;cauthor=true&amp;cauthor_uid=27554341" TargetMode="External"/><Relationship Id="rId1" Type="http://schemas.openxmlformats.org/officeDocument/2006/relationships/slideLayout" Target="../slideLayouts/slideLayout2.xml"/><Relationship Id="rId6" Type="http://schemas.openxmlformats.org/officeDocument/2006/relationships/hyperlink" Target="http://www.ncbi.nlm.nih.gov/pubmed/?term=Cheng%20K%5bAuthor%5d&amp;cauthor=true&amp;cauthor_uid=27554341" TargetMode="External"/><Relationship Id="rId11" Type="http://schemas.openxmlformats.org/officeDocument/2006/relationships/hyperlink" Target="http://www.ncbi.nlm.nih.gov/pubmed/?term=Yang%20H%5bAuthor%5d&amp;cauthor=true&amp;cauthor_uid=27554341" TargetMode="External"/><Relationship Id="rId5" Type="http://schemas.openxmlformats.org/officeDocument/2006/relationships/hyperlink" Target="http://www.ncbi.nlm.nih.gov/pubmed/?term=Shen%20J%5bAuthor%5d&amp;cauthor=true&amp;cauthor_uid=27554341" TargetMode="External"/><Relationship Id="rId15" Type="http://schemas.openxmlformats.org/officeDocument/2006/relationships/hyperlink" Target="http://www.ncbi.nlm.nih.gov/pubmed/?term=Yin%20Y%5bAuthor%5d&amp;cauthor=true&amp;cauthor_uid=27554341" TargetMode="External"/><Relationship Id="rId10" Type="http://schemas.openxmlformats.org/officeDocument/2006/relationships/hyperlink" Target="http://www.ncbi.nlm.nih.gov/pubmed/?term=Qu%20T%5bAuthor%5d&amp;cauthor=true&amp;cauthor_uid=27554341" TargetMode="External"/><Relationship Id="rId4" Type="http://schemas.openxmlformats.org/officeDocument/2006/relationships/hyperlink" Target="http://www.ncbi.nlm.nih.gov/pubmed/?term=Liu%20L%5bAuthor%5d&amp;cauthor=true&amp;cauthor_uid=27554341" TargetMode="External"/><Relationship Id="rId9" Type="http://schemas.openxmlformats.org/officeDocument/2006/relationships/hyperlink" Target="http://www.ncbi.nlm.nih.gov/pubmed/?term=Wang%20L%5bAuthor%5d&amp;cauthor=true&amp;cauthor_uid=27554341" TargetMode="External"/><Relationship Id="rId14" Type="http://schemas.openxmlformats.org/officeDocument/2006/relationships/hyperlink" Target="http://www.ncbi.nlm.nih.gov/pubmed/?term=Narouze%20J%5bAuthor%5d&amp;cauthor=true&amp;cauthor_uid=2755434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cbi.nlm.nih.gov/pubmed/?term=Huber%20E%5bAuthor%5d&amp;cauthor=true&amp;cauthor_uid=27417617" TargetMode="External"/><Relationship Id="rId2" Type="http://schemas.openxmlformats.org/officeDocument/2006/relationships/hyperlink" Target="http://www.ncbi.nlm.nih.gov/pubmed/27417617" TargetMode="External"/><Relationship Id="rId1" Type="http://schemas.openxmlformats.org/officeDocument/2006/relationships/slideLayout" Target="../slideLayouts/slideLayout2.xml"/><Relationship Id="rId6" Type="http://schemas.openxmlformats.org/officeDocument/2006/relationships/hyperlink" Target="http://www.ncbi.nlm.nih.gov/pubmed/?term=Van%20Ness%20O%5bAuthor%5d&amp;cauthor=true&amp;cauthor_uid=27417617" TargetMode="External"/><Relationship Id="rId5" Type="http://schemas.openxmlformats.org/officeDocument/2006/relationships/hyperlink" Target="http://www.ncbi.nlm.nih.gov/pubmed/?term=Noe%20CE%5bAuthor%5d&amp;cauthor=true&amp;cauthor_uid=27417617" TargetMode="External"/><Relationship Id="rId4" Type="http://schemas.openxmlformats.org/officeDocument/2006/relationships/hyperlink" Target="http://www.ncbi.nlm.nih.gov/pubmed/?term=Robinson%20RC%5bAuthor%5d&amp;cauthor=true&amp;cauthor_uid=27417617"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ncbi.nlm.nih.gov/pubmed/?term=Berthelot%20JM%5bAuthor%5d&amp;cauthor=true&amp;cauthor_uid=26453108" TargetMode="External"/><Relationship Id="rId2" Type="http://schemas.openxmlformats.org/officeDocument/2006/relationships/hyperlink" Target="http://www.ncbi.nlm.nih.gov/pubmed/26453108" TargetMode="External"/><Relationship Id="rId1" Type="http://schemas.openxmlformats.org/officeDocument/2006/relationships/slideLayout" Target="../slideLayouts/slideLayout2.xml"/><Relationship Id="rId6" Type="http://schemas.openxmlformats.org/officeDocument/2006/relationships/hyperlink" Target="http://www.ncbi.nlm.nih.gov/pubmed/?term=Maugars%20Y%5bAuthor%5d&amp;cauthor=true&amp;cauthor_uid=26453108" TargetMode="External"/><Relationship Id="rId5" Type="http://schemas.openxmlformats.org/officeDocument/2006/relationships/hyperlink" Target="http://www.ncbi.nlm.nih.gov/pubmed/?term=Le%20Goff%20B%5bAuthor%5d&amp;cauthor=true&amp;cauthor_uid=26453108" TargetMode="External"/><Relationship Id="rId4" Type="http://schemas.openxmlformats.org/officeDocument/2006/relationships/hyperlink" Target="http://www.ncbi.nlm.nih.gov/pubmed/?term=Darrieutort-Lafitte%20C%5bAuthor%5d&amp;cauthor=true&amp;cauthor_uid=26453108"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kdcapehart@hsc.wvu.edu" TargetMode="External"/><Relationship Id="rId2" Type="http://schemas.openxmlformats.org/officeDocument/2006/relationships/hyperlink" Target="mailto:babcockc@marshall.edu"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brandsoftheworld.com/logo/marshall-university-2"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geology.com/cities-map/west-virginia.shtml" TargetMode="External"/><Relationship Id="rId4" Type="http://schemas.openxmlformats.org/officeDocument/2006/relationships/hyperlink" Target="http://us.geoview.info/huntington_skyline,8089728p" TargetMode="External"/><Relationship Id="rId9" Type="http://schemas.openxmlformats.org/officeDocument/2006/relationships/hyperlink" Target="http://pharmacy.hsc.wvu.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Naloxone Regulation and Integration into the Pharmacy Curriculum</a:t>
            </a:r>
          </a:p>
        </p:txBody>
      </p:sp>
      <p:sp>
        <p:nvSpPr>
          <p:cNvPr id="3" name="Subtitle 2"/>
          <p:cNvSpPr>
            <a:spLocks noGrp="1"/>
          </p:cNvSpPr>
          <p:nvPr>
            <p:ph type="subTitle" idx="1"/>
          </p:nvPr>
        </p:nvSpPr>
        <p:spPr/>
        <p:txBody>
          <a:bodyPr>
            <a:normAutofit fontScale="92500" lnSpcReduction="10000"/>
          </a:bodyPr>
          <a:lstStyle/>
          <a:p>
            <a:r>
              <a:rPr lang="en-US" dirty="0" smtClean="0"/>
              <a:t>September 15, 2016</a:t>
            </a:r>
          </a:p>
          <a:p>
            <a:r>
              <a:rPr lang="en-US" dirty="0" smtClean="0"/>
              <a:t>NABP AACP District 1 &amp; 2 Regional Meeting</a:t>
            </a:r>
            <a:endParaRPr lang="en-US" dirty="0"/>
          </a:p>
          <a:p>
            <a:r>
              <a:rPr lang="en-US" dirty="0" smtClean="0"/>
              <a:t>The Greenbrier, America’s Resort since 1778</a:t>
            </a:r>
          </a:p>
          <a:p>
            <a:r>
              <a:rPr lang="en-US" dirty="0" smtClean="0"/>
              <a:t>White Sulphur Springs, WV</a:t>
            </a:r>
            <a:endParaRPr lang="en-US" dirty="0"/>
          </a:p>
        </p:txBody>
      </p:sp>
      <p:sp>
        <p:nvSpPr>
          <p:cNvPr id="4" name="TextBox 3"/>
          <p:cNvSpPr txBox="1"/>
          <p:nvPr/>
        </p:nvSpPr>
        <p:spPr>
          <a:xfrm>
            <a:off x="1431235" y="5257800"/>
            <a:ext cx="9236765" cy="1107996"/>
          </a:xfrm>
          <a:prstGeom prst="rect">
            <a:avLst/>
          </a:prstGeom>
          <a:noFill/>
        </p:spPr>
        <p:txBody>
          <a:bodyPr wrap="square" rtlCol="0">
            <a:spAutoFit/>
          </a:bodyPr>
          <a:lstStyle/>
          <a:p>
            <a:pPr algn="ctr"/>
            <a:r>
              <a:rPr lang="en-US" sz="2400" dirty="0" smtClean="0"/>
              <a:t>Charles (</a:t>
            </a:r>
            <a:r>
              <a:rPr lang="en-US" sz="2400" dirty="0" smtClean="0"/>
              <a:t>CK) </a:t>
            </a:r>
            <a:r>
              <a:rPr lang="en-US" sz="2400" dirty="0" smtClean="0"/>
              <a:t>Babcock</a:t>
            </a:r>
            <a:r>
              <a:rPr lang="en-US" sz="2000" baseline="30000" dirty="0" smtClean="0">
                <a:effectLst>
                  <a:outerShdw blurRad="38100" dist="38100" dir="2700000" algn="tl">
                    <a:srgbClr val="000000">
                      <a:alpha val="43137"/>
                    </a:srgbClr>
                  </a:outerShdw>
                </a:effectLst>
              </a:rPr>
              <a:t>1</a:t>
            </a:r>
            <a:r>
              <a:rPr lang="en-US" sz="2400" dirty="0" smtClean="0"/>
              <a:t>, </a:t>
            </a:r>
            <a:r>
              <a:rPr lang="en-US" sz="2400" dirty="0" err="1" smtClean="0"/>
              <a:t>PharmD</a:t>
            </a:r>
            <a:r>
              <a:rPr lang="en-US" sz="2400" dirty="0" smtClean="0"/>
              <a:t>, BCACP, CDE</a:t>
            </a:r>
          </a:p>
          <a:p>
            <a:pPr algn="ctr"/>
            <a:r>
              <a:rPr lang="en-US" sz="2400" dirty="0" smtClean="0"/>
              <a:t>Krista D. Capehart</a:t>
            </a:r>
            <a:r>
              <a:rPr lang="en-US" sz="2400" baseline="30000" dirty="0" smtClean="0"/>
              <a:t>2</a:t>
            </a:r>
            <a:r>
              <a:rPr lang="en-US" sz="2400" dirty="0" smtClean="0"/>
              <a:t>, </a:t>
            </a:r>
            <a:r>
              <a:rPr lang="en-US" sz="2400" dirty="0" err="1" smtClean="0"/>
              <a:t>PharmD</a:t>
            </a:r>
            <a:r>
              <a:rPr lang="en-US" sz="2400" dirty="0" smtClean="0"/>
              <a:t>, </a:t>
            </a:r>
            <a:r>
              <a:rPr lang="en-US" sz="2400" dirty="0" err="1" smtClean="0"/>
              <a:t>MSPharm</a:t>
            </a:r>
            <a:r>
              <a:rPr lang="en-US" sz="2400" dirty="0" smtClean="0"/>
              <a:t>, AE-C</a:t>
            </a:r>
          </a:p>
          <a:p>
            <a:pPr algn="ctr"/>
            <a:r>
              <a:rPr lang="en-US" dirty="0" smtClean="0"/>
              <a:t> </a:t>
            </a:r>
            <a:r>
              <a:rPr lang="en-US" sz="1400" baseline="30000" dirty="0">
                <a:effectLst>
                  <a:outerShdw blurRad="38100" dist="38100" dir="2700000" algn="tl">
                    <a:srgbClr val="000000">
                      <a:alpha val="43137"/>
                    </a:srgbClr>
                  </a:outerShdw>
                </a:effectLst>
              </a:rPr>
              <a:t>1</a:t>
            </a:r>
            <a:r>
              <a:rPr lang="en-US" sz="1400" dirty="0" smtClean="0"/>
              <a:t>Marshall University School of Pharmacy; </a:t>
            </a:r>
            <a:r>
              <a:rPr lang="en-US" sz="1400" baseline="30000" dirty="0"/>
              <a:t>2</a:t>
            </a:r>
            <a:r>
              <a:rPr lang="en-US" sz="1400" dirty="0" smtClean="0"/>
              <a:t>West Virginia University School of Pharmacy</a:t>
            </a:r>
            <a:endParaRPr lang="en-US" sz="1400" dirty="0"/>
          </a:p>
        </p:txBody>
      </p:sp>
    </p:spTree>
    <p:extLst>
      <p:ext uri="{BB962C8B-B14F-4D97-AF65-F5344CB8AC3E}">
        <p14:creationId xmlns:p14="http://schemas.microsoft.com/office/powerpoint/2010/main" val="1310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790832"/>
            <a:ext cx="10515600" cy="3771643"/>
          </a:xfrm>
        </p:spPr>
        <p:txBody>
          <a:bodyPr>
            <a:normAutofit/>
          </a:bodyPr>
          <a:lstStyle/>
          <a:p>
            <a:r>
              <a:rPr lang="en-US" dirty="0" smtClean="0"/>
              <a:t>Discuss the Center for Disease Control and Prevention’s Recommendations for Naloxone -</a:t>
            </a:r>
            <a:br>
              <a:rPr lang="en-US" dirty="0" smtClean="0"/>
            </a:br>
            <a:r>
              <a:rPr lang="en-US" dirty="0" smtClean="0"/>
              <a:t>A Quick Recap </a:t>
            </a:r>
            <a:endParaRPr lang="en-US" dirty="0"/>
          </a:p>
        </p:txBody>
      </p:sp>
      <p:sp>
        <p:nvSpPr>
          <p:cNvPr id="5" name="Text Placeholder 4"/>
          <p:cNvSpPr>
            <a:spLocks noGrp="1"/>
          </p:cNvSpPr>
          <p:nvPr>
            <p:ph type="body" idx="1"/>
          </p:nvPr>
        </p:nvSpPr>
        <p:spPr/>
        <p:txBody>
          <a:bodyPr/>
          <a:lstStyle/>
          <a:p>
            <a:r>
              <a:rPr lang="en-US" dirty="0" smtClean="0"/>
              <a:t>What the national organizations have said so far…</a:t>
            </a:r>
            <a:endParaRPr lang="en-US" dirty="0"/>
          </a:p>
        </p:txBody>
      </p:sp>
      <p:pic>
        <p:nvPicPr>
          <p:cNvPr id="7" name="Picture 6"/>
          <p:cNvPicPr>
            <a:picLocks noChangeAspect="1"/>
          </p:cNvPicPr>
          <p:nvPr/>
        </p:nvPicPr>
        <p:blipFill>
          <a:blip r:embed="rId2"/>
          <a:stretch>
            <a:fillRect/>
          </a:stretch>
        </p:blipFill>
        <p:spPr>
          <a:xfrm>
            <a:off x="1150937" y="5158519"/>
            <a:ext cx="9877425" cy="1323975"/>
          </a:xfrm>
          <a:prstGeom prst="rect">
            <a:avLst/>
          </a:prstGeom>
        </p:spPr>
      </p:pic>
      <p:sp>
        <p:nvSpPr>
          <p:cNvPr id="8" name="TextBox 7"/>
          <p:cNvSpPr txBox="1"/>
          <p:nvPr/>
        </p:nvSpPr>
        <p:spPr>
          <a:xfrm>
            <a:off x="7752862" y="6307015"/>
            <a:ext cx="4275015" cy="215444"/>
          </a:xfrm>
          <a:prstGeom prst="rect">
            <a:avLst/>
          </a:prstGeom>
          <a:noFill/>
        </p:spPr>
        <p:txBody>
          <a:bodyPr wrap="square" rtlCol="0">
            <a:spAutoFit/>
          </a:bodyPr>
          <a:lstStyle/>
          <a:p>
            <a:r>
              <a:rPr lang="en-US" sz="800" dirty="0" smtClean="0"/>
              <a:t>CDC Logo accessed 9-13-2016 from </a:t>
            </a:r>
            <a:r>
              <a:rPr lang="en-US" sz="800" dirty="0" smtClean="0">
                <a:hlinkClick r:id="rId3"/>
              </a:rPr>
              <a:t>http://www.cdc.gov/</a:t>
            </a:r>
            <a:r>
              <a:rPr lang="en-US" sz="800" dirty="0" smtClean="0"/>
              <a:t> </a:t>
            </a:r>
            <a:endParaRPr lang="en-US" sz="800" dirty="0"/>
          </a:p>
        </p:txBody>
      </p:sp>
    </p:spTree>
    <p:extLst>
      <p:ext uri="{BB962C8B-B14F-4D97-AF65-F5344CB8AC3E}">
        <p14:creationId xmlns:p14="http://schemas.microsoft.com/office/powerpoint/2010/main" val="2226507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4059" y="1301579"/>
            <a:ext cx="10515600" cy="3204518"/>
          </a:xfrm>
        </p:spPr>
        <p:txBody>
          <a:bodyPr>
            <a:normAutofit/>
          </a:bodyPr>
          <a:lstStyle/>
          <a:p>
            <a:r>
              <a:rPr lang="en-US" dirty="0"/>
              <a:t>CDC Guideline for Prescribing Opioids for Chronic Pain.  Promoting Patient Care and Safety.  Published March 18, 2016.  </a:t>
            </a:r>
            <a:r>
              <a:rPr lang="en-US" u="sng" dirty="0">
                <a:hlinkClick r:id="rId2"/>
              </a:rPr>
              <a:t>https://www.cdc.gov/mmwr/volumes/65/rr/rr6501e1.htm</a:t>
            </a:r>
            <a:r>
              <a:rPr lang="en-US" dirty="0"/>
              <a:t>  </a:t>
            </a:r>
            <a:r>
              <a:rPr lang="en-US" sz="1200" dirty="0"/>
              <a:t>Accessed </a:t>
            </a:r>
            <a:r>
              <a:rPr lang="en-US" sz="1200" dirty="0" smtClean="0"/>
              <a:t>9-1-2016</a:t>
            </a:r>
            <a:endParaRPr lang="en-US" dirty="0"/>
          </a:p>
        </p:txBody>
      </p:sp>
      <p:sp>
        <p:nvSpPr>
          <p:cNvPr id="5" name="TextBox 4"/>
          <p:cNvSpPr txBox="1"/>
          <p:nvPr/>
        </p:nvSpPr>
        <p:spPr>
          <a:xfrm>
            <a:off x="8487085" y="3747004"/>
            <a:ext cx="2454876" cy="584775"/>
          </a:xfrm>
          <a:prstGeom prst="rect">
            <a:avLst/>
          </a:prstGeom>
          <a:noFill/>
        </p:spPr>
        <p:txBody>
          <a:bodyPr wrap="square" rtlCol="0">
            <a:spAutoFit/>
          </a:bodyPr>
          <a:lstStyle/>
          <a:p>
            <a:r>
              <a:rPr lang="en-US" sz="3200" dirty="0" smtClean="0"/>
              <a:t>- CDC</a:t>
            </a:r>
            <a:endParaRPr lang="en-US" sz="3200" dirty="0"/>
          </a:p>
        </p:txBody>
      </p:sp>
      <p:pic>
        <p:nvPicPr>
          <p:cNvPr id="6" name="Picture 5"/>
          <p:cNvPicPr>
            <a:picLocks noChangeAspect="1"/>
          </p:cNvPicPr>
          <p:nvPr/>
        </p:nvPicPr>
        <p:blipFill>
          <a:blip r:embed="rId3"/>
          <a:stretch>
            <a:fillRect/>
          </a:stretch>
        </p:blipFill>
        <p:spPr>
          <a:xfrm>
            <a:off x="764059" y="4506097"/>
            <a:ext cx="8772525" cy="847725"/>
          </a:xfrm>
          <a:prstGeom prst="rect">
            <a:avLst/>
          </a:prstGeom>
        </p:spPr>
      </p:pic>
      <p:sp>
        <p:nvSpPr>
          <p:cNvPr id="7" name="TextBox 6"/>
          <p:cNvSpPr txBox="1"/>
          <p:nvPr/>
        </p:nvSpPr>
        <p:spPr>
          <a:xfrm>
            <a:off x="5504090" y="6122110"/>
            <a:ext cx="5775569" cy="215444"/>
          </a:xfrm>
          <a:prstGeom prst="rect">
            <a:avLst/>
          </a:prstGeom>
          <a:noFill/>
        </p:spPr>
        <p:txBody>
          <a:bodyPr wrap="square" rtlCol="0">
            <a:spAutoFit/>
          </a:bodyPr>
          <a:lstStyle/>
          <a:p>
            <a:r>
              <a:rPr lang="en-US" sz="800" dirty="0" smtClean="0"/>
              <a:t>Injury Prevention &amp; Control:  Opioid Overdose accessed 9-13-2016 from </a:t>
            </a:r>
            <a:r>
              <a:rPr lang="en-US" sz="800" dirty="0" smtClean="0">
                <a:hlinkClick r:id="rId4"/>
              </a:rPr>
              <a:t>http://www.cdc.gov/drugoverdose/prescribing/guideline.html</a:t>
            </a:r>
            <a:r>
              <a:rPr lang="en-US" sz="800" dirty="0" smtClean="0"/>
              <a:t>  </a:t>
            </a:r>
            <a:endParaRPr lang="en-US" sz="800" dirty="0"/>
          </a:p>
        </p:txBody>
      </p:sp>
    </p:spTree>
    <p:extLst>
      <p:ext uri="{BB962C8B-B14F-4D97-AF65-F5344CB8AC3E}">
        <p14:creationId xmlns:p14="http://schemas.microsoft.com/office/powerpoint/2010/main" val="3946826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 # 8 – Naloxone is </a:t>
            </a:r>
            <a:r>
              <a:rPr lang="en-US" dirty="0"/>
              <a:t>a </a:t>
            </a:r>
            <a:r>
              <a:rPr lang="en-US" dirty="0" smtClean="0"/>
              <a:t>Strategy </a:t>
            </a:r>
            <a:r>
              <a:rPr lang="en-US" dirty="0"/>
              <a:t>to </a:t>
            </a:r>
            <a:r>
              <a:rPr lang="en-US" dirty="0" smtClean="0"/>
              <a:t>Mitigate Risk When Assessing Risk </a:t>
            </a:r>
            <a:r>
              <a:rPr lang="en-US" dirty="0"/>
              <a:t>and </a:t>
            </a:r>
            <a:r>
              <a:rPr lang="en-US" dirty="0" smtClean="0"/>
              <a:t>Addressing Harms</a:t>
            </a:r>
            <a:endParaRPr lang="en-US" dirty="0"/>
          </a:p>
        </p:txBody>
      </p:sp>
      <p:sp>
        <p:nvSpPr>
          <p:cNvPr id="3" name="Content Placeholder 2"/>
          <p:cNvSpPr>
            <a:spLocks noGrp="1"/>
          </p:cNvSpPr>
          <p:nvPr>
            <p:ph idx="1"/>
          </p:nvPr>
        </p:nvSpPr>
        <p:spPr>
          <a:xfrm>
            <a:off x="838200" y="2282825"/>
            <a:ext cx="10515600" cy="4351338"/>
          </a:xfrm>
        </p:spPr>
        <p:txBody>
          <a:bodyPr>
            <a:normAutofit lnSpcReduction="10000"/>
          </a:bodyPr>
          <a:lstStyle/>
          <a:p>
            <a:pPr marL="0" indent="0">
              <a:buNone/>
            </a:pPr>
            <a:r>
              <a:rPr lang="en-US" sz="4000" dirty="0"/>
              <a:t>“Clinicians </a:t>
            </a:r>
            <a:r>
              <a:rPr lang="en-US" sz="4000" b="1" u="sng" dirty="0">
                <a:solidFill>
                  <a:srgbClr val="00B0F0"/>
                </a:solidFill>
              </a:rPr>
              <a:t>should</a:t>
            </a:r>
            <a:r>
              <a:rPr lang="en-US" sz="4000" dirty="0"/>
              <a:t> incorporate in the management plan strategies to mitigate risk, including </a:t>
            </a:r>
            <a:r>
              <a:rPr lang="en-US" sz="4000" b="1" dirty="0"/>
              <a:t>considering offering naloxone when factors that increase risk for opioid overdose such as history of overdose, history of substance use disorder, higher opioid dosages (</a:t>
            </a:r>
            <a:r>
              <a:rPr lang="en-US" sz="4000" b="1" u="sng" dirty="0"/>
              <a:t>&gt;</a:t>
            </a:r>
            <a:r>
              <a:rPr lang="en-US" sz="4000" b="1" dirty="0"/>
              <a:t> </a:t>
            </a:r>
            <a:r>
              <a:rPr lang="en-US" sz="4000" b="1" dirty="0" smtClean="0"/>
              <a:t>50 MME/day</a:t>
            </a:r>
            <a:r>
              <a:rPr lang="en-US" sz="4000" b="1" dirty="0"/>
              <a:t>) or concurrent benzodiazepine use </a:t>
            </a:r>
            <a:r>
              <a:rPr lang="en-US" sz="4000" b="1" dirty="0" smtClean="0"/>
              <a:t>are present</a:t>
            </a:r>
            <a:r>
              <a:rPr lang="en-US" sz="4000" dirty="0" smtClean="0"/>
              <a:t>” </a:t>
            </a:r>
            <a:r>
              <a:rPr lang="en-US" sz="2000" dirty="0" smtClean="0"/>
              <a:t>- </a:t>
            </a:r>
            <a:r>
              <a:rPr lang="en-US" dirty="0" smtClean="0"/>
              <a:t>CDC</a:t>
            </a:r>
            <a:endParaRPr lang="en-US" dirty="0"/>
          </a:p>
        </p:txBody>
      </p:sp>
    </p:spTree>
    <p:extLst>
      <p:ext uri="{BB962C8B-B14F-4D97-AF65-F5344CB8AC3E}">
        <p14:creationId xmlns:p14="http://schemas.microsoft.com/office/powerpoint/2010/main" val="232370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Clinicians?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dirty="0" smtClean="0"/>
              <a:t>“…limited evidence was found regarding benefits and harms. Although </a:t>
            </a:r>
            <a:r>
              <a:rPr lang="en-US" sz="4000" b="1" u="sng" dirty="0" smtClean="0"/>
              <a:t>no studies </a:t>
            </a:r>
            <a:r>
              <a:rPr lang="en-US" sz="4000" dirty="0" smtClean="0"/>
              <a:t>were found to examine </a:t>
            </a:r>
            <a:r>
              <a:rPr lang="en-US" sz="4000" u="sng" dirty="0" smtClean="0"/>
              <a:t>prescribing of naloxone with opioid pain medication in primary care settings</a:t>
            </a:r>
            <a:r>
              <a:rPr lang="en-US" sz="4000" dirty="0" smtClean="0"/>
              <a:t>, naloxone distribution </a:t>
            </a:r>
            <a:r>
              <a:rPr lang="en-US" sz="4000" b="1" dirty="0" smtClean="0"/>
              <a:t>through community-based programs</a:t>
            </a:r>
            <a:r>
              <a:rPr lang="en-US" sz="4000" dirty="0" smtClean="0"/>
              <a:t> providing prevention services for substance users has been </a:t>
            </a:r>
            <a:r>
              <a:rPr lang="en-US" sz="4000" b="1" u="sng" dirty="0" smtClean="0"/>
              <a:t>demonstrated to be associated with </a:t>
            </a:r>
            <a:r>
              <a:rPr lang="en-US" sz="4000" b="1" u="sng" dirty="0" smtClean="0">
                <a:solidFill>
                  <a:srgbClr val="FF0000"/>
                </a:solidFill>
              </a:rPr>
              <a:t>decreased risk for opioid overdose death</a:t>
            </a:r>
            <a:r>
              <a:rPr lang="en-US" sz="4000" dirty="0" smtClean="0"/>
              <a:t>...”</a:t>
            </a:r>
          </a:p>
        </p:txBody>
      </p:sp>
    </p:spTree>
    <p:extLst>
      <p:ext uri="{BB962C8B-B14F-4D97-AF65-F5344CB8AC3E}">
        <p14:creationId xmlns:p14="http://schemas.microsoft.com/office/powerpoint/2010/main" val="118319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Morphine Milligram Equivalents (MME)/day</a:t>
            </a:r>
            <a:endParaRPr lang="en-US" dirty="0"/>
          </a:p>
        </p:txBody>
      </p:sp>
      <p:sp>
        <p:nvSpPr>
          <p:cNvPr id="3" name="Content Placeholder 2"/>
          <p:cNvSpPr>
            <a:spLocks noGrp="1"/>
          </p:cNvSpPr>
          <p:nvPr>
            <p:ph idx="1"/>
          </p:nvPr>
        </p:nvSpPr>
        <p:spPr/>
        <p:txBody>
          <a:bodyPr>
            <a:normAutofit lnSpcReduction="10000"/>
          </a:bodyPr>
          <a:lstStyle/>
          <a:p>
            <a:r>
              <a:rPr lang="en-US" dirty="0" smtClean="0"/>
              <a:t>“If </a:t>
            </a:r>
            <a:r>
              <a:rPr lang="en-US" dirty="0"/>
              <a:t>a patient’s opioid </a:t>
            </a:r>
            <a:r>
              <a:rPr lang="en-US" dirty="0" smtClean="0"/>
              <a:t>reaches </a:t>
            </a:r>
            <a:r>
              <a:rPr lang="en-US" dirty="0"/>
              <a:t>or exceeds 50 MME/day, clinicians </a:t>
            </a:r>
            <a:r>
              <a:rPr lang="en-US" dirty="0" smtClean="0"/>
              <a:t>should implement additional precautions…</a:t>
            </a:r>
            <a:r>
              <a:rPr lang="en-US" b="1" u="sng" dirty="0" smtClean="0"/>
              <a:t>increased</a:t>
            </a:r>
            <a:r>
              <a:rPr lang="en-US" dirty="0" smtClean="0"/>
              <a:t> </a:t>
            </a:r>
            <a:r>
              <a:rPr lang="en-US" dirty="0"/>
              <a:t>frequency of </a:t>
            </a:r>
            <a:r>
              <a:rPr lang="en-US" b="1" u="sng" dirty="0"/>
              <a:t>follow-up</a:t>
            </a:r>
            <a:r>
              <a:rPr lang="en-US" dirty="0"/>
              <a:t> </a:t>
            </a:r>
            <a:r>
              <a:rPr lang="en-US" b="1" u="sng" dirty="0" smtClean="0"/>
              <a:t>and</a:t>
            </a:r>
            <a:r>
              <a:rPr lang="en-US" dirty="0" smtClean="0"/>
              <a:t> </a:t>
            </a:r>
            <a:r>
              <a:rPr lang="en-US" dirty="0"/>
              <a:t>considering </a:t>
            </a:r>
            <a:r>
              <a:rPr lang="en-US" b="1" u="sng" dirty="0"/>
              <a:t>offering naloxone and overdose prevention education to both patients and the patients’ household </a:t>
            </a:r>
            <a:r>
              <a:rPr lang="en-US" b="1" u="sng" dirty="0" smtClean="0"/>
              <a:t>members</a:t>
            </a:r>
            <a:r>
              <a:rPr lang="en-US" dirty="0" smtClean="0"/>
              <a:t>.”</a:t>
            </a:r>
            <a:r>
              <a:rPr lang="en-US" b="1" u="sng" dirty="0" smtClean="0"/>
              <a:t>  </a:t>
            </a:r>
          </a:p>
          <a:p>
            <a:pPr marL="0" indent="0">
              <a:buNone/>
            </a:pPr>
            <a:r>
              <a:rPr lang="en-US" b="1" dirty="0" smtClean="0"/>
              <a:t>50 MME/day = Total Daily Dose</a:t>
            </a:r>
            <a:r>
              <a:rPr lang="en-US" dirty="0" smtClean="0"/>
              <a:t>:</a:t>
            </a:r>
            <a:r>
              <a:rPr lang="en-US" baseline="30000" dirty="0" smtClean="0"/>
              <a:t>a</a:t>
            </a:r>
            <a:r>
              <a:rPr lang="en-US" dirty="0" smtClean="0"/>
              <a:t>  </a:t>
            </a:r>
          </a:p>
          <a:p>
            <a:pPr lvl="1"/>
            <a:r>
              <a:rPr lang="en-US" dirty="0" smtClean="0"/>
              <a:t>50 mg of hydrocodone (10 tablets of hydrocodone 5/ acetaminophen 325)</a:t>
            </a:r>
          </a:p>
          <a:p>
            <a:pPr lvl="2"/>
            <a:r>
              <a:rPr lang="en-US" dirty="0" smtClean="0"/>
              <a:t>Or 5 hydrocodone 10 mg tablets per day</a:t>
            </a:r>
          </a:p>
          <a:p>
            <a:pPr lvl="1"/>
            <a:r>
              <a:rPr lang="en-US" dirty="0" smtClean="0"/>
              <a:t>33 mg of oxycodone (~2 tablets of oxycodone sustained-release 15 mg) </a:t>
            </a:r>
          </a:p>
          <a:p>
            <a:pPr lvl="1"/>
            <a:r>
              <a:rPr lang="en-US" dirty="0" smtClean="0"/>
              <a:t>12 mg of methadone  </a:t>
            </a:r>
          </a:p>
          <a:p>
            <a:pPr marL="0" indent="0" algn="ctr">
              <a:buNone/>
            </a:pPr>
            <a:r>
              <a:rPr lang="en-US" b="1" dirty="0" smtClean="0">
                <a:solidFill>
                  <a:srgbClr val="FF0000"/>
                </a:solidFill>
              </a:rPr>
              <a:t>Even Low Doses (20 MME/day) increase risk </a:t>
            </a:r>
            <a:r>
              <a:rPr lang="en-US" sz="1600" b="1" dirty="0" smtClean="0">
                <a:solidFill>
                  <a:srgbClr val="FF0000"/>
                </a:solidFill>
              </a:rPr>
              <a:t>= 2 hydrocodone 10’s/day</a:t>
            </a:r>
            <a:r>
              <a:rPr lang="en-US" b="1" dirty="0" smtClean="0">
                <a:solidFill>
                  <a:srgbClr val="FF0000"/>
                </a:solidFill>
              </a:rPr>
              <a:t> </a:t>
            </a:r>
          </a:p>
        </p:txBody>
      </p:sp>
      <p:sp>
        <p:nvSpPr>
          <p:cNvPr id="5" name="TextBox 4"/>
          <p:cNvSpPr txBox="1"/>
          <p:nvPr/>
        </p:nvSpPr>
        <p:spPr>
          <a:xfrm>
            <a:off x="838200" y="6176963"/>
            <a:ext cx="9933354" cy="369332"/>
          </a:xfrm>
          <a:prstGeom prst="rect">
            <a:avLst/>
          </a:prstGeom>
          <a:noFill/>
        </p:spPr>
        <p:txBody>
          <a:bodyPr wrap="square" rtlCol="0">
            <a:spAutoFit/>
          </a:bodyPr>
          <a:lstStyle/>
          <a:p>
            <a:r>
              <a:rPr lang="en-US" dirty="0" smtClean="0"/>
              <a:t>a </a:t>
            </a:r>
            <a:r>
              <a:rPr lang="en-US" dirty="0" smtClean="0">
                <a:hlinkClick r:id="rId2"/>
              </a:rPr>
              <a:t>https://www.cdc.gov/drugoverdose/pdf/calculating_total_daily_dose-a.pdf</a:t>
            </a:r>
            <a:r>
              <a:rPr lang="en-US" dirty="0" smtClean="0"/>
              <a:t>  Accessed 9-12-2016 </a:t>
            </a:r>
            <a:endParaRPr lang="en-US" dirty="0"/>
          </a:p>
        </p:txBody>
      </p:sp>
    </p:spTree>
    <p:extLst>
      <p:ext uri="{BB962C8B-B14F-4D97-AF65-F5344CB8AC3E}">
        <p14:creationId xmlns:p14="http://schemas.microsoft.com/office/powerpoint/2010/main" val="10363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Clinicians Should…</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t>
            </a:r>
            <a:r>
              <a:rPr lang="en-US" b="1" dirty="0" smtClean="0"/>
              <a:t>If </a:t>
            </a:r>
            <a:r>
              <a:rPr lang="en-US" b="1" dirty="0"/>
              <a:t>a patient exhibits signs of opioid use disorder</a:t>
            </a:r>
            <a:r>
              <a:rPr lang="en-US" dirty="0"/>
              <a:t>, clinicians </a:t>
            </a:r>
            <a:r>
              <a:rPr lang="en-US" b="1" u="sng" dirty="0"/>
              <a:t>should</a:t>
            </a:r>
            <a:r>
              <a:rPr lang="en-US" dirty="0"/>
              <a:t> offer or </a:t>
            </a:r>
            <a:r>
              <a:rPr lang="en-US" b="1" dirty="0"/>
              <a:t>arrange for treatment of opioid use </a:t>
            </a:r>
            <a:r>
              <a:rPr lang="en-US" b="1" dirty="0" smtClean="0"/>
              <a:t>disorder</a:t>
            </a:r>
            <a:r>
              <a:rPr lang="en-US" dirty="0" smtClean="0"/>
              <a:t> </a:t>
            </a:r>
            <a:r>
              <a:rPr lang="en-US" b="1" dirty="0"/>
              <a:t>and consider offering naloxone </a:t>
            </a:r>
            <a:r>
              <a:rPr lang="en-US" dirty="0"/>
              <a:t>for overdose </a:t>
            </a:r>
            <a:r>
              <a:rPr lang="en-US" dirty="0" smtClean="0"/>
              <a:t>prevention”</a:t>
            </a:r>
          </a:p>
          <a:p>
            <a:r>
              <a:rPr lang="en-US" dirty="0" smtClean="0"/>
              <a:t>Assess risk </a:t>
            </a:r>
            <a:r>
              <a:rPr lang="en-US" dirty="0"/>
              <a:t>factors </a:t>
            </a:r>
            <a:r>
              <a:rPr lang="en-US" dirty="0" smtClean="0"/>
              <a:t>periodically </a:t>
            </a:r>
          </a:p>
          <a:p>
            <a:r>
              <a:rPr lang="en-US" dirty="0" smtClean="0"/>
              <a:t>“Consider </a:t>
            </a:r>
            <a:r>
              <a:rPr lang="en-US" dirty="0"/>
              <a:t>offering naloxone, re-evaluating patients more </a:t>
            </a:r>
            <a:r>
              <a:rPr lang="en-US" dirty="0" smtClean="0"/>
              <a:t>frequently, </a:t>
            </a:r>
            <a:r>
              <a:rPr lang="en-US" dirty="0"/>
              <a:t>and </a:t>
            </a:r>
            <a:r>
              <a:rPr lang="en-US" b="1" dirty="0"/>
              <a:t>referring to pain and/or behavioral health specialists when factors that increase risk for harm</a:t>
            </a:r>
            <a:r>
              <a:rPr lang="en-US" dirty="0"/>
              <a:t>, such as </a:t>
            </a:r>
            <a:r>
              <a:rPr lang="en-US" u="sng" dirty="0"/>
              <a:t>history of overdose, history of substance use disorder, higher dosages of opioids (≥50 MME/day), and concurrent use of benzodiazepines with opioids, are </a:t>
            </a:r>
            <a:r>
              <a:rPr lang="en-US" u="sng" dirty="0" smtClean="0"/>
              <a:t>present</a:t>
            </a:r>
            <a:r>
              <a:rPr lang="en-US" dirty="0" smtClean="0"/>
              <a:t>”</a:t>
            </a:r>
            <a:endParaRPr lang="en-US" dirty="0"/>
          </a:p>
        </p:txBody>
      </p:sp>
    </p:spTree>
    <p:extLst>
      <p:ext uri="{BB962C8B-B14F-4D97-AF65-F5344CB8AC3E}">
        <p14:creationId xmlns:p14="http://schemas.microsoft.com/office/powerpoint/2010/main" val="394829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Naloxone Overview by CDC Guideline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“Naloxone </a:t>
            </a:r>
            <a:r>
              <a:rPr lang="en-US" dirty="0"/>
              <a:t>is an opioid antagonist that can reverse severe respiratory depression; its administration by lay persons, such as friends and family of persons who experience opioid overdose, can save lives</a:t>
            </a:r>
            <a:r>
              <a:rPr lang="en-US" dirty="0" smtClean="0"/>
              <a:t>.” </a:t>
            </a:r>
          </a:p>
          <a:p>
            <a:r>
              <a:rPr lang="en-US" b="1" dirty="0" smtClean="0"/>
              <a:t>“</a:t>
            </a:r>
            <a:r>
              <a:rPr lang="en-US" b="1" u="sng" dirty="0" smtClean="0"/>
              <a:t>Naloxone </a:t>
            </a:r>
            <a:r>
              <a:rPr lang="en-US" b="1" u="sng" dirty="0"/>
              <a:t>precipitates acute withdrawal</a:t>
            </a:r>
            <a:r>
              <a:rPr lang="en-US" u="sng" dirty="0"/>
              <a:t> </a:t>
            </a:r>
            <a:r>
              <a:rPr lang="en-US" dirty="0"/>
              <a:t>among patients physically dependent on opioids. Serious adverse effects, such as pulmonary edema, cardiovascular instability, and seizures, have been reported but are </a:t>
            </a:r>
            <a:r>
              <a:rPr lang="en-US" b="1" u="sng" dirty="0"/>
              <a:t>rare</a:t>
            </a:r>
            <a:r>
              <a:rPr lang="en-US" dirty="0"/>
              <a:t> at doses consistent with labeled use for opioid </a:t>
            </a:r>
            <a:r>
              <a:rPr lang="en-US" dirty="0" smtClean="0"/>
              <a:t>overdose.” </a:t>
            </a:r>
          </a:p>
          <a:p>
            <a:r>
              <a:rPr lang="en-US" dirty="0" smtClean="0"/>
              <a:t>“The…review </a:t>
            </a:r>
            <a:r>
              <a:rPr lang="en-US" dirty="0"/>
              <a:t>did not find any studies on effectiveness of prescribing naloxone for overdose prevention among patients prescribed opioids for chronic pain. However, there is evidence for effectiveness of naloxone provision in preventing opioid-related overdose death at the community level through community-based distribution (e.g., through overdose education and naloxone distribution programs in community service agencies) to persons at risk for overdose (mostly due to illicit opiate use), and </a:t>
            </a:r>
            <a:r>
              <a:rPr lang="en-US" i="1" dirty="0"/>
              <a:t>it is plausible that effectiveness would be observed when naloxone is provided in the clinical setting as well</a:t>
            </a:r>
            <a:r>
              <a:rPr lang="en-US" dirty="0" smtClean="0"/>
              <a:t>.” </a:t>
            </a:r>
          </a:p>
        </p:txBody>
      </p:sp>
    </p:spTree>
    <p:extLst>
      <p:ext uri="{BB962C8B-B14F-4D97-AF65-F5344CB8AC3E}">
        <p14:creationId xmlns:p14="http://schemas.microsoft.com/office/powerpoint/2010/main" val="3304540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Naloxone Overview by CDC Part 2</a:t>
            </a:r>
            <a:endParaRPr lang="en-US" dirty="0"/>
          </a:p>
        </p:txBody>
      </p:sp>
      <p:sp>
        <p:nvSpPr>
          <p:cNvPr id="3" name="Content Placeholder 2"/>
          <p:cNvSpPr>
            <a:spLocks noGrp="1"/>
          </p:cNvSpPr>
          <p:nvPr>
            <p:ph idx="1"/>
          </p:nvPr>
        </p:nvSpPr>
        <p:spPr/>
        <p:txBody>
          <a:bodyPr>
            <a:normAutofit lnSpcReduction="10000"/>
          </a:bodyPr>
          <a:lstStyle/>
          <a:p>
            <a:r>
              <a:rPr lang="en-US" dirty="0" smtClean="0"/>
              <a:t>“Most experts agreed that clinicians should consider offering naloxone when prescribing opioids to patients at increased risk for overdose.” </a:t>
            </a:r>
          </a:p>
          <a:p>
            <a:r>
              <a:rPr lang="en-US" dirty="0" smtClean="0"/>
              <a:t>“Practices should provide education on overdose prevention and naloxone use to patients receiving naloxone prescriptions and to members of their households. Experts noted that </a:t>
            </a:r>
            <a:r>
              <a:rPr lang="en-US" b="1" dirty="0" smtClean="0"/>
              <a:t>naloxone co-prescribing can be facilitated by clinics or practices with resources to provide naloxone training and by collaborative practice models </a:t>
            </a:r>
            <a:r>
              <a:rPr lang="en-US" b="1" u="sng" dirty="0" smtClean="0">
                <a:solidFill>
                  <a:srgbClr val="FF0000"/>
                </a:solidFill>
              </a:rPr>
              <a:t>with pharmacists</a:t>
            </a:r>
            <a:r>
              <a:rPr lang="en-US" dirty="0" smtClean="0"/>
              <a:t>. Resources for prescribing naloxone in primary care settings can be found through Prescribe to Prevent at </a:t>
            </a:r>
            <a:r>
              <a:rPr lang="en-US" u="sng" dirty="0" smtClean="0">
                <a:hlinkClick r:id="rId2"/>
              </a:rPr>
              <a:t>http://prescribetoprevent.org</a:t>
            </a:r>
            <a:r>
              <a:rPr lang="en-US" dirty="0" smtClean="0"/>
              <a:t>.”</a:t>
            </a:r>
          </a:p>
        </p:txBody>
      </p:sp>
    </p:spTree>
    <p:extLst>
      <p:ext uri="{BB962C8B-B14F-4D97-AF65-F5344CB8AC3E}">
        <p14:creationId xmlns:p14="http://schemas.microsoft.com/office/powerpoint/2010/main" val="126549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737" y="2310657"/>
            <a:ext cx="10515600" cy="3410464"/>
          </a:xfrm>
        </p:spPr>
        <p:txBody>
          <a:bodyPr>
            <a:normAutofit/>
          </a:bodyPr>
          <a:lstStyle/>
          <a:p>
            <a:r>
              <a:rPr lang="en-US" dirty="0"/>
              <a:t>National Safety Council. Prescription nation 2016: Addressing America’s drug epidemic.  </a:t>
            </a:r>
            <a:r>
              <a:rPr lang="en-US" u="sng" dirty="0">
                <a:hlinkClick r:id="rId2"/>
              </a:rPr>
              <a:t>http://www.nsc.org/RxDrugOverdoseDocuments/Prescription-Nation-2016-American-Drug-Epidemic.pdf</a:t>
            </a:r>
            <a:r>
              <a:rPr lang="en-US" dirty="0"/>
              <a:t>  </a:t>
            </a:r>
            <a:r>
              <a:rPr lang="en-US" sz="1200" dirty="0"/>
              <a:t>Accessed August 2, </a:t>
            </a:r>
            <a:r>
              <a:rPr lang="en-US" sz="1200" dirty="0" smtClean="0"/>
              <a:t>2016</a:t>
            </a:r>
            <a:endParaRPr lang="en-US" dirty="0"/>
          </a:p>
        </p:txBody>
      </p:sp>
      <p:sp>
        <p:nvSpPr>
          <p:cNvPr id="5" name="TextBox 4"/>
          <p:cNvSpPr txBox="1"/>
          <p:nvPr/>
        </p:nvSpPr>
        <p:spPr>
          <a:xfrm>
            <a:off x="6559825" y="5637179"/>
            <a:ext cx="4982077" cy="523220"/>
          </a:xfrm>
          <a:prstGeom prst="rect">
            <a:avLst/>
          </a:prstGeom>
          <a:noFill/>
        </p:spPr>
        <p:txBody>
          <a:bodyPr wrap="square" rtlCol="0">
            <a:spAutoFit/>
          </a:bodyPr>
          <a:lstStyle/>
          <a:p>
            <a:r>
              <a:rPr lang="en-US" sz="2800" dirty="0" smtClean="0"/>
              <a:t>- National Safety Council (NSC)</a:t>
            </a:r>
            <a:endParaRPr lang="en-US" sz="2800" dirty="0"/>
          </a:p>
        </p:txBody>
      </p:sp>
      <p:pic>
        <p:nvPicPr>
          <p:cNvPr id="6" name="Picture 5"/>
          <p:cNvPicPr>
            <a:picLocks noChangeAspect="1"/>
          </p:cNvPicPr>
          <p:nvPr/>
        </p:nvPicPr>
        <p:blipFill>
          <a:blip r:embed="rId3"/>
          <a:stretch>
            <a:fillRect/>
          </a:stretch>
        </p:blipFill>
        <p:spPr>
          <a:xfrm>
            <a:off x="761737" y="332764"/>
            <a:ext cx="10515600" cy="1800225"/>
          </a:xfrm>
          <a:prstGeom prst="rect">
            <a:avLst/>
          </a:prstGeom>
        </p:spPr>
      </p:pic>
      <p:sp>
        <p:nvSpPr>
          <p:cNvPr id="7" name="TextBox 6"/>
          <p:cNvSpPr txBox="1"/>
          <p:nvPr/>
        </p:nvSpPr>
        <p:spPr>
          <a:xfrm>
            <a:off x="8760783" y="6305896"/>
            <a:ext cx="2516554" cy="215444"/>
          </a:xfrm>
          <a:prstGeom prst="rect">
            <a:avLst/>
          </a:prstGeom>
          <a:noFill/>
        </p:spPr>
        <p:txBody>
          <a:bodyPr wrap="square" rtlCol="0">
            <a:spAutoFit/>
          </a:bodyPr>
          <a:lstStyle/>
          <a:p>
            <a:r>
              <a:rPr lang="en-US" sz="800" dirty="0" smtClean="0"/>
              <a:t>Picture accessed 9-13-2016 from the website listed</a:t>
            </a:r>
            <a:endParaRPr lang="en-US" sz="800" dirty="0"/>
          </a:p>
        </p:txBody>
      </p:sp>
    </p:spTree>
    <p:extLst>
      <p:ext uri="{BB962C8B-B14F-4D97-AF65-F5344CB8AC3E}">
        <p14:creationId xmlns:p14="http://schemas.microsoft.com/office/powerpoint/2010/main" val="4132437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Key Actions that Could Have Immediate and Sustained Impact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400" dirty="0" smtClean="0"/>
              <a:t>Require and Expand Prescriber Education</a:t>
            </a:r>
          </a:p>
          <a:p>
            <a:pPr marL="514350" indent="-514350">
              <a:buFont typeface="+mj-lt"/>
              <a:buAutoNum type="arabicPeriod"/>
            </a:pPr>
            <a:r>
              <a:rPr lang="en-US" sz="4400" dirty="0" smtClean="0"/>
              <a:t>Develop and Implement Prescriber Guidelines</a:t>
            </a:r>
          </a:p>
          <a:p>
            <a:pPr marL="514350" indent="-514350">
              <a:buFont typeface="+mj-lt"/>
              <a:buAutoNum type="arabicPeriod"/>
            </a:pPr>
            <a:r>
              <a:rPr lang="en-US" sz="4400" b="1" i="1" dirty="0" smtClean="0"/>
              <a:t>Increase Access to Naloxone, an Overdose Antidote</a:t>
            </a:r>
          </a:p>
          <a:p>
            <a:pPr marL="514350" indent="-514350">
              <a:buFont typeface="+mj-lt"/>
              <a:buAutoNum type="arabicPeriod"/>
            </a:pPr>
            <a:r>
              <a:rPr lang="en-US" sz="4400" dirty="0" smtClean="0"/>
              <a:t>Expand Access to Treatment</a:t>
            </a:r>
            <a:endParaRPr lang="en-US" sz="4400" dirty="0"/>
          </a:p>
        </p:txBody>
      </p:sp>
    </p:spTree>
    <p:extLst>
      <p:ext uri="{BB962C8B-B14F-4D97-AF65-F5344CB8AC3E}">
        <p14:creationId xmlns:p14="http://schemas.microsoft.com/office/powerpoint/2010/main" val="190657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a:xfrm>
            <a:off x="846909" y="1816916"/>
            <a:ext cx="10515600" cy="4351338"/>
          </a:xfrm>
        </p:spPr>
        <p:txBody>
          <a:bodyPr/>
          <a:lstStyle/>
          <a:p>
            <a:pPr marL="0" indent="0">
              <a:buNone/>
            </a:pPr>
            <a:r>
              <a:rPr lang="en-US" i="1" dirty="0" smtClean="0"/>
              <a:t>We </a:t>
            </a:r>
            <a:r>
              <a:rPr lang="en-US" i="1" dirty="0"/>
              <a:t>do not have (nor does any immediate family member have) actual </a:t>
            </a:r>
            <a:r>
              <a:rPr lang="en-US" i="1" dirty="0" smtClean="0"/>
              <a:t>or </a:t>
            </a:r>
            <a:r>
              <a:rPr lang="en-US" i="1" dirty="0"/>
              <a:t>potential conflict of interest, within the last twelve months; a vested interest in or affiliation with any corporate organization offering </a:t>
            </a:r>
            <a:r>
              <a:rPr lang="en-US" b="1" i="1" dirty="0"/>
              <a:t>financial support or grant monies</a:t>
            </a:r>
            <a:r>
              <a:rPr lang="en-US" i="1" dirty="0"/>
              <a:t> for this continuing education activity; or any affiliation with an organization whose philosophy could potentially bias my presentation.</a:t>
            </a:r>
          </a:p>
        </p:txBody>
      </p:sp>
    </p:spTree>
    <p:extLst>
      <p:ext uri="{BB962C8B-B14F-4D97-AF65-F5344CB8AC3E}">
        <p14:creationId xmlns:p14="http://schemas.microsoft.com/office/powerpoint/2010/main" val="2429476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Naloxone Regulations </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Vary widely by state</a:t>
            </a:r>
          </a:p>
          <a:p>
            <a:r>
              <a:rPr lang="en-US" sz="3200" dirty="0" smtClean="0"/>
              <a:t>Have undergone significant changes even over the last 12 months</a:t>
            </a:r>
          </a:p>
          <a:p>
            <a:pPr lvl="1"/>
            <a:r>
              <a:rPr lang="en-US" dirty="0"/>
              <a:t>In 2015 nearly every state enacted legislation addressing the abuse of </a:t>
            </a:r>
            <a:r>
              <a:rPr lang="en-US" dirty="0" smtClean="0"/>
              <a:t>opioids</a:t>
            </a:r>
          </a:p>
          <a:p>
            <a:pPr lvl="1"/>
            <a:r>
              <a:rPr lang="en-US" dirty="0"/>
              <a:t>2016 addressed increasing treatment and diversion opportunities and expanding immunity programs to save lives</a:t>
            </a:r>
            <a:endParaRPr lang="en-US" dirty="0" smtClean="0"/>
          </a:p>
          <a:p>
            <a:r>
              <a:rPr lang="en-US" sz="3200" dirty="0" smtClean="0"/>
              <a:t>Variety of methods exist to battle the opioid epidemic in US</a:t>
            </a:r>
          </a:p>
          <a:p>
            <a:r>
              <a:rPr lang="en-US" sz="3200" dirty="0" smtClean="0"/>
              <a:t>Primarily, regulations centered in two areas</a:t>
            </a:r>
          </a:p>
          <a:p>
            <a:pPr marL="914400" lvl="1" indent="-457200">
              <a:buFont typeface="+mj-lt"/>
              <a:buAutoNum type="arabicPeriod"/>
            </a:pPr>
            <a:r>
              <a:rPr lang="en-US" sz="3200" dirty="0" smtClean="0"/>
              <a:t>Increasing access to naloxone</a:t>
            </a:r>
          </a:p>
          <a:p>
            <a:pPr marL="914400" lvl="1" indent="-457200">
              <a:buFont typeface="+mj-lt"/>
              <a:buAutoNum type="arabicPeriod"/>
            </a:pPr>
            <a:r>
              <a:rPr lang="en-US" sz="3200" dirty="0" smtClean="0"/>
              <a:t>Encouraging “Good Samaritans” to become involved without fear</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124730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Safety Council Prescription Nation 2016</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Sought to evaluate current state of state efforts addressing America’s Drug Epidemic</a:t>
            </a:r>
          </a:p>
          <a:p>
            <a:r>
              <a:rPr lang="en-US" sz="3000" dirty="0"/>
              <a:t>6 Key Indicators of State </a:t>
            </a:r>
            <a:r>
              <a:rPr lang="en-US" sz="3000" dirty="0" smtClean="0"/>
              <a:t>Progress</a:t>
            </a:r>
          </a:p>
          <a:p>
            <a:pPr marL="971550" lvl="1" indent="-514350">
              <a:buFont typeface="+mj-lt"/>
              <a:buAutoNum type="arabicPeriod"/>
            </a:pPr>
            <a:r>
              <a:rPr lang="en-US" sz="3600" dirty="0"/>
              <a:t>Mandatory Prescriber Education</a:t>
            </a:r>
          </a:p>
          <a:p>
            <a:pPr marL="971550" lvl="1" indent="-514350">
              <a:buFont typeface="+mj-lt"/>
              <a:buAutoNum type="arabicPeriod"/>
            </a:pPr>
            <a:r>
              <a:rPr lang="en-US" sz="3600" dirty="0"/>
              <a:t>Opioid Prescribing Guidelines</a:t>
            </a:r>
          </a:p>
          <a:p>
            <a:pPr marL="971550" lvl="1" indent="-514350">
              <a:buFont typeface="+mj-lt"/>
              <a:buAutoNum type="arabicPeriod"/>
            </a:pPr>
            <a:r>
              <a:rPr lang="en-US" sz="3600" dirty="0"/>
              <a:t>Eliminating Pill Mills</a:t>
            </a:r>
          </a:p>
          <a:p>
            <a:pPr marL="971550" lvl="1" indent="-514350">
              <a:buFont typeface="+mj-lt"/>
              <a:buAutoNum type="arabicPeriod"/>
            </a:pPr>
            <a:r>
              <a:rPr lang="en-US" sz="3600" dirty="0"/>
              <a:t>Prescription Drug Monitoring Programs</a:t>
            </a:r>
          </a:p>
          <a:p>
            <a:pPr marL="971550" lvl="1" indent="-514350">
              <a:buFont typeface="+mj-lt"/>
              <a:buAutoNum type="arabicPeriod"/>
            </a:pPr>
            <a:r>
              <a:rPr lang="en-US" sz="3600" b="1" i="1" dirty="0"/>
              <a:t>Increased Access to Naloxone</a:t>
            </a:r>
          </a:p>
          <a:p>
            <a:pPr marL="971550" lvl="1" indent="-514350">
              <a:buFont typeface="+mj-lt"/>
              <a:buAutoNum type="arabicPeriod"/>
            </a:pPr>
            <a:r>
              <a:rPr lang="en-US" sz="3600" dirty="0"/>
              <a:t>Availability of Opioid Use Disorder (OUD) Treatment</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610127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Naloxone Access is a Key Indicator (NSC)</a:t>
            </a:r>
            <a:endParaRPr lang="en-US" dirty="0"/>
          </a:p>
        </p:txBody>
      </p:sp>
      <p:sp>
        <p:nvSpPr>
          <p:cNvPr id="3" name="Content Placeholder 2"/>
          <p:cNvSpPr>
            <a:spLocks noGrp="1"/>
          </p:cNvSpPr>
          <p:nvPr>
            <p:ph idx="1"/>
          </p:nvPr>
        </p:nvSpPr>
        <p:spPr/>
        <p:txBody>
          <a:bodyPr/>
          <a:lstStyle/>
          <a:p>
            <a:pPr marL="0" indent="0" algn="ctr">
              <a:buNone/>
            </a:pPr>
            <a:r>
              <a:rPr lang="en-US" b="1" dirty="0" smtClean="0"/>
              <a:t>Key </a:t>
            </a:r>
            <a:r>
              <a:rPr lang="en-US" b="1" dirty="0"/>
              <a:t>indicators of progress </a:t>
            </a:r>
            <a:r>
              <a:rPr lang="en-US" b="1" dirty="0" smtClean="0"/>
              <a:t>- </a:t>
            </a:r>
            <a:r>
              <a:rPr lang="en-US" b="1" dirty="0"/>
              <a:t>making our world safer (and addressing America’s </a:t>
            </a:r>
            <a:r>
              <a:rPr lang="en-US" b="1" dirty="0" smtClean="0"/>
              <a:t>drug epidemic):</a:t>
            </a:r>
          </a:p>
          <a:p>
            <a:pPr marL="0" indent="0">
              <a:buNone/>
            </a:pPr>
            <a:r>
              <a:rPr lang="en-US" dirty="0" smtClean="0"/>
              <a:t>5</a:t>
            </a:r>
            <a:r>
              <a:rPr lang="en-US" dirty="0"/>
              <a:t>. Increased access to naloxone </a:t>
            </a:r>
            <a:endParaRPr lang="en-US" dirty="0" smtClean="0"/>
          </a:p>
          <a:p>
            <a:pPr marL="0" indent="0">
              <a:buNone/>
            </a:pPr>
            <a:r>
              <a:rPr lang="en-US" dirty="0"/>
              <a:t>	Naloxone </a:t>
            </a:r>
            <a:r>
              <a:rPr lang="en-US" b="1" dirty="0">
                <a:solidFill>
                  <a:srgbClr val="FF0000"/>
                </a:solidFill>
              </a:rPr>
              <a:t>saves lives</a:t>
            </a:r>
            <a:r>
              <a:rPr lang="en-US" dirty="0">
                <a:solidFill>
                  <a:srgbClr val="FF0000"/>
                </a:solidFill>
              </a:rPr>
              <a:t> </a:t>
            </a:r>
            <a:r>
              <a:rPr lang="en-US" dirty="0"/>
              <a:t>as an opioid antagonist</a:t>
            </a:r>
          </a:p>
          <a:p>
            <a:pPr marL="0" indent="0">
              <a:buNone/>
            </a:pPr>
            <a:r>
              <a:rPr lang="en-US" dirty="0"/>
              <a:t>	</a:t>
            </a:r>
            <a:r>
              <a:rPr lang="en-US" b="1" dirty="0">
                <a:solidFill>
                  <a:srgbClr val="FF0000"/>
                </a:solidFill>
              </a:rPr>
              <a:t>Not</a:t>
            </a:r>
            <a:r>
              <a:rPr lang="en-US" dirty="0">
                <a:solidFill>
                  <a:srgbClr val="FF0000"/>
                </a:solidFill>
              </a:rPr>
              <a:t> a </a:t>
            </a:r>
            <a:r>
              <a:rPr lang="en-US" b="1" dirty="0">
                <a:solidFill>
                  <a:srgbClr val="FF0000"/>
                </a:solidFill>
              </a:rPr>
              <a:t>controlled substance</a:t>
            </a:r>
            <a:r>
              <a:rPr lang="en-US" dirty="0">
                <a:solidFill>
                  <a:srgbClr val="FF0000"/>
                </a:solidFill>
              </a:rPr>
              <a:t> and </a:t>
            </a:r>
            <a:r>
              <a:rPr lang="en-US" b="1" dirty="0">
                <a:solidFill>
                  <a:srgbClr val="FF0000"/>
                </a:solidFill>
              </a:rPr>
              <a:t>cannot be abused</a:t>
            </a:r>
          </a:p>
          <a:p>
            <a:pPr marL="0" indent="0">
              <a:buNone/>
            </a:pPr>
            <a:r>
              <a:rPr lang="en-US" dirty="0"/>
              <a:t>	States should </a:t>
            </a:r>
            <a:r>
              <a:rPr lang="en-US" b="1" dirty="0">
                <a:solidFill>
                  <a:srgbClr val="FF0000"/>
                </a:solidFill>
              </a:rPr>
              <a:t>ensure</a:t>
            </a:r>
            <a:r>
              <a:rPr lang="en-US" dirty="0"/>
              <a:t> naloxone is </a:t>
            </a:r>
            <a:r>
              <a:rPr lang="en-US" b="1" dirty="0">
                <a:solidFill>
                  <a:srgbClr val="FF0000"/>
                </a:solidFill>
              </a:rPr>
              <a:t>widely available</a:t>
            </a:r>
            <a:r>
              <a:rPr lang="en-US" dirty="0"/>
              <a:t> </a:t>
            </a:r>
            <a:r>
              <a:rPr lang="en-US" u="sng" dirty="0"/>
              <a:t>without a Rx</a:t>
            </a:r>
            <a:r>
              <a:rPr lang="en-US" dirty="0"/>
              <a:t>, </a:t>
            </a:r>
            <a:r>
              <a:rPr lang="en-US" u="sng" dirty="0"/>
              <a:t>under standing orders</a:t>
            </a:r>
            <a:r>
              <a:rPr lang="en-US" dirty="0"/>
              <a:t>, and </a:t>
            </a:r>
            <a:r>
              <a:rPr lang="en-US" u="sng" dirty="0"/>
              <a:t>covered by</a:t>
            </a:r>
            <a:r>
              <a:rPr lang="en-US" dirty="0"/>
              <a:t> both private and public </a:t>
            </a:r>
            <a:r>
              <a:rPr lang="en-US" u="sng" dirty="0"/>
              <a:t>insurance plans</a:t>
            </a:r>
          </a:p>
          <a:p>
            <a:pPr marL="0" indent="0">
              <a:buNone/>
            </a:pPr>
            <a:endParaRPr lang="en-US" dirty="0"/>
          </a:p>
        </p:txBody>
      </p:sp>
    </p:spTree>
    <p:extLst>
      <p:ext uri="{BB962C8B-B14F-4D97-AF65-F5344CB8AC3E}">
        <p14:creationId xmlns:p14="http://schemas.microsoft.com/office/powerpoint/2010/main" val="116816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Safety Council 2016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479" y="1347845"/>
            <a:ext cx="10819207" cy="5138428"/>
          </a:xfrm>
        </p:spPr>
      </p:pic>
      <p:sp>
        <p:nvSpPr>
          <p:cNvPr id="6" name="TextBox 5"/>
          <p:cNvSpPr txBox="1"/>
          <p:nvPr/>
        </p:nvSpPr>
        <p:spPr>
          <a:xfrm>
            <a:off x="2673626" y="6486273"/>
            <a:ext cx="9362661" cy="369332"/>
          </a:xfrm>
          <a:prstGeom prst="rect">
            <a:avLst/>
          </a:prstGeom>
          <a:noFill/>
        </p:spPr>
        <p:txBody>
          <a:bodyPr wrap="square" rtlCol="0">
            <a:spAutoFit/>
          </a:bodyPr>
          <a:lstStyle/>
          <a:p>
            <a:r>
              <a:rPr lang="en-US" sz="900" dirty="0" smtClean="0"/>
              <a:t>Reprinted from </a:t>
            </a:r>
            <a:r>
              <a:rPr lang="en-US" sz="900" dirty="0"/>
              <a:t>National Safety Council. Prescription nation 2016: Addressing America’s drug epidemic.  </a:t>
            </a:r>
            <a:r>
              <a:rPr lang="en-US" sz="900" u="sng" dirty="0">
                <a:hlinkClick r:id="rId3"/>
              </a:rPr>
              <a:t>http://www.nsc.org/RxDrugOverdoseDocuments/Prescription-Nation-2016-American-Drug-Epidemic.pdf</a:t>
            </a:r>
            <a:r>
              <a:rPr lang="en-US" sz="900" dirty="0"/>
              <a:t>  Accessed August 2, 2016.</a:t>
            </a:r>
          </a:p>
        </p:txBody>
      </p:sp>
    </p:spTree>
    <p:extLst>
      <p:ext uri="{BB962C8B-B14F-4D97-AF65-F5344CB8AC3E}">
        <p14:creationId xmlns:p14="http://schemas.microsoft.com/office/powerpoint/2010/main" val="384281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b="1" dirty="0" smtClean="0"/>
              <a:t>There is room to improve</a:t>
            </a:r>
          </a:p>
          <a:p>
            <a:pPr marL="0" indent="0">
              <a:buNone/>
            </a:pPr>
            <a:endParaRPr lang="en-US" sz="4000" dirty="0"/>
          </a:p>
          <a:p>
            <a:pPr marL="0" indent="0">
              <a:buNone/>
            </a:pPr>
            <a:r>
              <a:rPr lang="en-US" sz="4000" dirty="0"/>
              <a:t>Several states have already improved – like WV, which made naloxone available without a prescription </a:t>
            </a:r>
            <a:r>
              <a:rPr lang="en-US" sz="4000" dirty="0" smtClean="0"/>
              <a:t>in 2016 – Improvements made in other states, too.</a:t>
            </a:r>
            <a:endParaRPr lang="en-US" sz="4000" dirty="0"/>
          </a:p>
        </p:txBody>
      </p:sp>
    </p:spTree>
    <p:extLst>
      <p:ext uri="{BB962C8B-B14F-4D97-AF65-F5344CB8AC3E}">
        <p14:creationId xmlns:p14="http://schemas.microsoft.com/office/powerpoint/2010/main" val="550139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access to naloxone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962" y="1278971"/>
            <a:ext cx="7826246" cy="4884263"/>
          </a:xfrm>
        </p:spPr>
      </p:pic>
      <p:sp>
        <p:nvSpPr>
          <p:cNvPr id="5" name="TextBox 4"/>
          <p:cNvSpPr txBox="1"/>
          <p:nvPr/>
        </p:nvSpPr>
        <p:spPr>
          <a:xfrm>
            <a:off x="1600200" y="6152322"/>
            <a:ext cx="9273209" cy="430887"/>
          </a:xfrm>
          <a:prstGeom prst="rect">
            <a:avLst/>
          </a:prstGeom>
          <a:noFill/>
        </p:spPr>
        <p:txBody>
          <a:bodyPr wrap="square" rtlCol="0">
            <a:spAutoFit/>
          </a:bodyPr>
          <a:lstStyle/>
          <a:p>
            <a:r>
              <a:rPr lang="en-US" sz="1100" dirty="0" smtClean="0"/>
              <a:t>National Conference of State Legislatures. Drug Overdose Immunity and </a:t>
            </a:r>
            <a:r>
              <a:rPr lang="en-US" sz="1100" dirty="0"/>
              <a:t>Good Samaritan Laws 8/1/2016 http://www.ncsl.org/research/civil-and-criminal-justice/drug-overdose-immunity-good-samaritan-laws.aspx</a:t>
            </a:r>
          </a:p>
        </p:txBody>
      </p:sp>
    </p:spTree>
    <p:extLst>
      <p:ext uri="{BB962C8B-B14F-4D97-AF65-F5344CB8AC3E}">
        <p14:creationId xmlns:p14="http://schemas.microsoft.com/office/powerpoint/2010/main" val="1237148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Mexico was the first in 2001</a:t>
            </a:r>
          </a:p>
          <a:p>
            <a:r>
              <a:rPr lang="en-US" dirty="0" smtClean="0"/>
              <a:t>Now 47 states plus DC provide immunity to medical professionals who prescribe and dispense naloxone or persons who administer naloxone</a:t>
            </a:r>
          </a:p>
          <a:p>
            <a:endParaRPr lang="en-US" dirty="0"/>
          </a:p>
          <a:p>
            <a:r>
              <a:rPr lang="en-US" dirty="0" smtClean="0"/>
              <a:t>Caveats: Prescribers are concerned about prescribing naloxone to a third party (no patient-prescriber relationship), concern about liability; Bystanders and family members are weary of getting involved in overdose situation for fear of legal ramifications</a:t>
            </a:r>
          </a:p>
          <a:p>
            <a:endParaRPr lang="en-US" dirty="0"/>
          </a:p>
          <a:p>
            <a:r>
              <a:rPr lang="en-US" dirty="0" smtClean="0"/>
              <a:t>Regulations in various states are working to resolve these issues in a  variety of ways</a:t>
            </a:r>
            <a:endParaRPr lang="en-US" dirty="0"/>
          </a:p>
        </p:txBody>
      </p:sp>
    </p:spTree>
    <p:extLst>
      <p:ext uri="{BB962C8B-B14F-4D97-AF65-F5344CB8AC3E}">
        <p14:creationId xmlns:p14="http://schemas.microsoft.com/office/powerpoint/2010/main" val="1916723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attributes of the statutes/regulations for prescriber immunity</a:t>
            </a:r>
            <a:endParaRPr lang="en-US" dirty="0"/>
          </a:p>
        </p:txBody>
      </p:sp>
      <p:sp>
        <p:nvSpPr>
          <p:cNvPr id="3" name="Content Placeholder 2"/>
          <p:cNvSpPr>
            <a:spLocks noGrp="1"/>
          </p:cNvSpPr>
          <p:nvPr>
            <p:ph idx="1"/>
          </p:nvPr>
        </p:nvSpPr>
        <p:spPr/>
        <p:txBody>
          <a:bodyPr/>
          <a:lstStyle/>
          <a:p>
            <a:r>
              <a:rPr lang="en-US" dirty="0" smtClean="0"/>
              <a:t>Authorizes prescriber (varies) to prescribe (&amp; possibly via standing order) opioid antagonist to individual at risk of experiencing opioid overdose as long as done in good faith</a:t>
            </a:r>
          </a:p>
          <a:p>
            <a:pPr lvl="1"/>
            <a:r>
              <a:rPr lang="en-US" dirty="0" smtClean="0"/>
              <a:t>May include to </a:t>
            </a:r>
            <a:r>
              <a:rPr lang="en-US" u="sng" dirty="0" smtClean="0"/>
              <a:t>first responders </a:t>
            </a:r>
          </a:p>
          <a:p>
            <a:pPr lvl="1"/>
            <a:r>
              <a:rPr lang="en-US" dirty="0" smtClean="0"/>
              <a:t>May include </a:t>
            </a:r>
            <a:r>
              <a:rPr lang="en-US" u="sng" dirty="0" smtClean="0"/>
              <a:t>laypersons/third party prescriptions</a:t>
            </a:r>
            <a:r>
              <a:rPr lang="en-US" dirty="0" smtClean="0"/>
              <a:t> (no prescriber-patient relationship)</a:t>
            </a:r>
          </a:p>
          <a:p>
            <a:pPr lvl="1"/>
            <a:r>
              <a:rPr lang="en-US" dirty="0" smtClean="0"/>
              <a:t>May require </a:t>
            </a:r>
            <a:r>
              <a:rPr lang="en-US" u="sng" dirty="0" smtClean="0"/>
              <a:t>medical education </a:t>
            </a:r>
            <a:r>
              <a:rPr lang="en-US" dirty="0" smtClean="0"/>
              <a:t>on pain management for prescribers</a:t>
            </a:r>
          </a:p>
          <a:p>
            <a:pPr lvl="1"/>
            <a:r>
              <a:rPr lang="en-US" dirty="0" smtClean="0"/>
              <a:t>May require </a:t>
            </a:r>
            <a:r>
              <a:rPr lang="en-US" u="sng" dirty="0" smtClean="0"/>
              <a:t>reporting</a:t>
            </a:r>
            <a:r>
              <a:rPr lang="en-US" dirty="0" smtClean="0"/>
              <a:t> of prescribing and/or dispensing of naloxone</a:t>
            </a:r>
          </a:p>
          <a:p>
            <a:pPr lvl="1"/>
            <a:r>
              <a:rPr lang="en-US" dirty="0" smtClean="0"/>
              <a:t>Some states include civil, criminal, &amp;/or disciplinary immunity</a:t>
            </a:r>
          </a:p>
          <a:p>
            <a:pPr lvl="1"/>
            <a:endParaRPr lang="en-US" dirty="0"/>
          </a:p>
        </p:txBody>
      </p:sp>
      <p:sp>
        <p:nvSpPr>
          <p:cNvPr id="4" name="TextBox 3"/>
          <p:cNvSpPr txBox="1"/>
          <p:nvPr/>
        </p:nvSpPr>
        <p:spPr>
          <a:xfrm>
            <a:off x="1202635" y="5734878"/>
            <a:ext cx="10287000" cy="400110"/>
          </a:xfrm>
          <a:prstGeom prst="rect">
            <a:avLst/>
          </a:prstGeom>
          <a:noFill/>
        </p:spPr>
        <p:txBody>
          <a:bodyPr wrap="square" rtlCol="0">
            <a:spAutoFit/>
          </a:bodyPr>
          <a:lstStyle/>
          <a:p>
            <a:r>
              <a:rPr lang="en-US" sz="1000" dirty="0" smtClean="0"/>
              <a:t>Legal Interventions to Reduce Overdose Mortality: Naloxone Access and Overdose Good Samaritan Laws. The Network of </a:t>
            </a:r>
            <a:r>
              <a:rPr lang="en-US" sz="1000" dirty="0"/>
              <a:t>Public Health Law. </a:t>
            </a:r>
            <a:r>
              <a:rPr lang="en-US" sz="1000" dirty="0">
                <a:hlinkClick r:id="rId2"/>
              </a:rPr>
              <a:t>https://www.networkforphl.org/_</a:t>
            </a:r>
            <a:r>
              <a:rPr lang="en-US" sz="1000" dirty="0" smtClean="0">
                <a:hlinkClick r:id="rId2"/>
              </a:rPr>
              <a:t>asset/qz5pvn/network-naloxone-10-4.pdf</a:t>
            </a:r>
            <a:r>
              <a:rPr lang="en-US" sz="1000" dirty="0" smtClean="0"/>
              <a:t> June 2016.</a:t>
            </a:r>
            <a:endParaRPr lang="en-US" sz="1000" dirty="0"/>
          </a:p>
        </p:txBody>
      </p:sp>
    </p:spTree>
    <p:extLst>
      <p:ext uri="{BB962C8B-B14F-4D97-AF65-F5344CB8AC3E}">
        <p14:creationId xmlns:p14="http://schemas.microsoft.com/office/powerpoint/2010/main" val="4105872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Samaritan laws 	</a:t>
            </a:r>
            <a:endParaRPr lang="en-US" dirty="0"/>
          </a:p>
        </p:txBody>
      </p:sp>
      <p:sp>
        <p:nvSpPr>
          <p:cNvPr id="3" name="Content Placeholder 2"/>
          <p:cNvSpPr>
            <a:spLocks noGrp="1"/>
          </p:cNvSpPr>
          <p:nvPr>
            <p:ph idx="1"/>
          </p:nvPr>
        </p:nvSpPr>
        <p:spPr/>
        <p:txBody>
          <a:bodyPr/>
          <a:lstStyle/>
          <a:p>
            <a:r>
              <a:rPr lang="en-US" dirty="0" smtClean="0"/>
              <a:t>NM was also the first 2007 </a:t>
            </a:r>
          </a:p>
          <a:p>
            <a:r>
              <a:rPr lang="en-US" dirty="0" smtClean="0"/>
              <a:t>Encourage those who witness someone they believe to be having an overdose to summon emergency personnel </a:t>
            </a:r>
          </a:p>
          <a:p>
            <a:r>
              <a:rPr lang="en-US" dirty="0" smtClean="0"/>
              <a:t>Decreases fear of arrest or negative involvement</a:t>
            </a:r>
          </a:p>
          <a:p>
            <a:r>
              <a:rPr lang="en-US" dirty="0" smtClean="0"/>
              <a:t>Now 37 (36 states and DC) have some form of Good Samaritan laws relating to naloxone and opioid overdose</a:t>
            </a:r>
          </a:p>
          <a:p>
            <a:endParaRPr lang="en-US" dirty="0"/>
          </a:p>
        </p:txBody>
      </p:sp>
      <p:sp>
        <p:nvSpPr>
          <p:cNvPr id="4" name="TextBox 3"/>
          <p:cNvSpPr txBox="1"/>
          <p:nvPr/>
        </p:nvSpPr>
        <p:spPr>
          <a:xfrm>
            <a:off x="1202635" y="5734878"/>
            <a:ext cx="10287000" cy="400110"/>
          </a:xfrm>
          <a:prstGeom prst="rect">
            <a:avLst/>
          </a:prstGeom>
          <a:noFill/>
        </p:spPr>
        <p:txBody>
          <a:bodyPr wrap="square" rtlCol="0">
            <a:spAutoFit/>
          </a:bodyPr>
          <a:lstStyle/>
          <a:p>
            <a:r>
              <a:rPr lang="en-US" sz="1000" dirty="0" smtClean="0"/>
              <a:t>Legal Interventions to Reduce Overdose Mortality: Naloxone Access and Overdose Good Samaritan Laws. The Network of </a:t>
            </a:r>
            <a:r>
              <a:rPr lang="en-US" sz="1000" dirty="0"/>
              <a:t>Public Health Law. </a:t>
            </a:r>
            <a:r>
              <a:rPr lang="en-US" sz="1000" dirty="0">
                <a:hlinkClick r:id="rId2"/>
              </a:rPr>
              <a:t>https://www.networkforphl.org/_</a:t>
            </a:r>
            <a:r>
              <a:rPr lang="en-US" sz="1000" dirty="0" smtClean="0">
                <a:hlinkClick r:id="rId2"/>
              </a:rPr>
              <a:t>asset/qz5pvn/network-naloxone-10-4.pdf</a:t>
            </a:r>
            <a:r>
              <a:rPr lang="en-US" sz="1000" dirty="0" smtClean="0"/>
              <a:t> June 2016.</a:t>
            </a:r>
            <a:endParaRPr lang="en-US" sz="1000" dirty="0"/>
          </a:p>
        </p:txBody>
      </p:sp>
    </p:spTree>
    <p:extLst>
      <p:ext uri="{BB962C8B-B14F-4D97-AF65-F5344CB8AC3E}">
        <p14:creationId xmlns:p14="http://schemas.microsoft.com/office/powerpoint/2010/main" val="1219475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Good Samaritan Laws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1787" y="1690688"/>
            <a:ext cx="6972319" cy="4351338"/>
          </a:xfrm>
        </p:spPr>
      </p:pic>
      <p:sp>
        <p:nvSpPr>
          <p:cNvPr id="5" name="Rectangle 4"/>
          <p:cNvSpPr/>
          <p:nvPr/>
        </p:nvSpPr>
        <p:spPr>
          <a:xfrm>
            <a:off x="2729947" y="6257836"/>
            <a:ext cx="6096000" cy="600164"/>
          </a:xfrm>
          <a:prstGeom prst="rect">
            <a:avLst/>
          </a:prstGeom>
        </p:spPr>
        <p:txBody>
          <a:bodyPr>
            <a:spAutoFit/>
          </a:bodyPr>
          <a:lstStyle/>
          <a:p>
            <a:pPr lvl="0"/>
            <a:r>
              <a:rPr lang="en-US" sz="1100" dirty="0">
                <a:solidFill>
                  <a:prstClr val="black"/>
                </a:solidFill>
              </a:rPr>
              <a:t>National Conference of State Legislatures. Drug Overdose Immunity and Good Samaritan Laws 8/1/2016 http://www.ncsl.org/research/civil-and-criminal-justice/drug-overdose-immunity-good-samaritan-laws.aspx</a:t>
            </a:r>
          </a:p>
        </p:txBody>
      </p:sp>
    </p:spTree>
    <p:extLst>
      <p:ext uri="{BB962C8B-B14F-4D97-AF65-F5344CB8AC3E}">
        <p14:creationId xmlns:p14="http://schemas.microsoft.com/office/powerpoint/2010/main" val="36118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46909" y="1816916"/>
            <a:ext cx="10515600" cy="4351338"/>
          </a:xfrm>
        </p:spPr>
        <p:txBody>
          <a:bodyPr/>
          <a:lstStyle/>
          <a:p>
            <a:pPr lvl="0"/>
            <a:r>
              <a:rPr lang="en-US" dirty="0"/>
              <a:t>Discuss the Center for Disease Control and Prevention’s Recommendations for </a:t>
            </a:r>
            <a:r>
              <a:rPr lang="en-US" dirty="0" smtClean="0"/>
              <a:t>Naloxone</a:t>
            </a:r>
          </a:p>
          <a:p>
            <a:pPr lvl="0"/>
            <a:endParaRPr lang="en-US" dirty="0" smtClean="0"/>
          </a:p>
          <a:p>
            <a:pPr lvl="0"/>
            <a:r>
              <a:rPr lang="en-US" dirty="0" smtClean="0"/>
              <a:t>Describe </a:t>
            </a:r>
            <a:r>
              <a:rPr lang="en-US" dirty="0"/>
              <a:t>difference in Naloxone regulations among </a:t>
            </a:r>
            <a:r>
              <a:rPr lang="en-US" dirty="0" smtClean="0"/>
              <a:t>states</a:t>
            </a:r>
          </a:p>
          <a:p>
            <a:pPr lvl="0"/>
            <a:endParaRPr lang="en-US" dirty="0" smtClean="0"/>
          </a:p>
          <a:p>
            <a:pPr lvl="0"/>
            <a:r>
              <a:rPr lang="en-US" dirty="0" smtClean="0"/>
              <a:t>Identify </a:t>
            </a:r>
            <a:r>
              <a:rPr lang="en-US" dirty="0"/>
              <a:t>national and college/school initiatives to integrate substance abuse and </a:t>
            </a:r>
            <a:r>
              <a:rPr lang="en-US" dirty="0" smtClean="0"/>
              <a:t>naloxone </a:t>
            </a:r>
            <a:r>
              <a:rPr lang="en-US" dirty="0"/>
              <a:t>into pharmacy </a:t>
            </a:r>
            <a:r>
              <a:rPr lang="en-US" dirty="0" smtClean="0"/>
              <a:t>curriculums</a:t>
            </a:r>
          </a:p>
        </p:txBody>
      </p:sp>
    </p:spTree>
    <p:extLst>
      <p:ext uri="{BB962C8B-B14F-4D97-AF65-F5344CB8AC3E}">
        <p14:creationId xmlns:p14="http://schemas.microsoft.com/office/powerpoint/2010/main" val="4124596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attributes of the statutes/regulations for </a:t>
            </a:r>
            <a:r>
              <a:rPr lang="en-US" dirty="0" smtClean="0"/>
              <a:t>Layperson immunity and Good Samaritan laws</a:t>
            </a:r>
            <a:endParaRPr lang="en-US" dirty="0"/>
          </a:p>
        </p:txBody>
      </p:sp>
      <p:sp>
        <p:nvSpPr>
          <p:cNvPr id="3" name="Content Placeholder 2"/>
          <p:cNvSpPr>
            <a:spLocks noGrp="1"/>
          </p:cNvSpPr>
          <p:nvPr>
            <p:ph idx="1"/>
          </p:nvPr>
        </p:nvSpPr>
        <p:spPr/>
        <p:txBody>
          <a:bodyPr/>
          <a:lstStyle/>
          <a:p>
            <a:r>
              <a:rPr lang="en-US" dirty="0" smtClean="0"/>
              <a:t>Provides immunity for a person, other than a healthcare professional, to dispense, distribute, or administer naloxone or other opioid antagonist to person who is overdosing if that person administers naloxone will not be held liable if acting in good faith</a:t>
            </a:r>
          </a:p>
          <a:p>
            <a:pPr lvl="1"/>
            <a:r>
              <a:rPr lang="en-US" dirty="0" smtClean="0"/>
              <a:t>May include requiring the individual to also seek medical attention for individual or contact emergency services</a:t>
            </a:r>
          </a:p>
          <a:p>
            <a:pPr lvl="1"/>
            <a:r>
              <a:rPr lang="en-US" dirty="0" smtClean="0"/>
              <a:t>Exception for gross negligence, willful or wanton misconduct</a:t>
            </a:r>
          </a:p>
          <a:p>
            <a:pPr lvl="1"/>
            <a:endParaRPr lang="en-US" dirty="0"/>
          </a:p>
          <a:p>
            <a:pPr lvl="1"/>
            <a:r>
              <a:rPr lang="en-US" dirty="0" smtClean="0"/>
              <a:t>Reporting??</a:t>
            </a:r>
          </a:p>
          <a:p>
            <a:pPr marL="457200" lvl="1" indent="0">
              <a:buNone/>
            </a:pPr>
            <a:endParaRPr lang="en-US" dirty="0" smtClean="0"/>
          </a:p>
          <a:p>
            <a:pPr lvl="1"/>
            <a:endParaRPr lang="en-US" dirty="0" smtClean="0"/>
          </a:p>
          <a:p>
            <a:pPr lvl="1"/>
            <a:endParaRPr lang="en-US" dirty="0"/>
          </a:p>
        </p:txBody>
      </p:sp>
      <p:sp>
        <p:nvSpPr>
          <p:cNvPr id="4" name="TextBox 3"/>
          <p:cNvSpPr txBox="1"/>
          <p:nvPr/>
        </p:nvSpPr>
        <p:spPr>
          <a:xfrm>
            <a:off x="1202635" y="5734878"/>
            <a:ext cx="10287000" cy="400110"/>
          </a:xfrm>
          <a:prstGeom prst="rect">
            <a:avLst/>
          </a:prstGeom>
          <a:noFill/>
        </p:spPr>
        <p:txBody>
          <a:bodyPr wrap="square" rtlCol="0">
            <a:spAutoFit/>
          </a:bodyPr>
          <a:lstStyle/>
          <a:p>
            <a:r>
              <a:rPr lang="en-US" sz="1000" dirty="0" smtClean="0"/>
              <a:t>Legal Interventions to Reduce Overdose Mortality: Naloxone Access and Overdose Good Samaritan Laws. The Network of </a:t>
            </a:r>
            <a:r>
              <a:rPr lang="en-US" sz="1000" dirty="0"/>
              <a:t>Public Health Law. </a:t>
            </a:r>
            <a:r>
              <a:rPr lang="en-US" sz="1000" dirty="0">
                <a:hlinkClick r:id="rId2"/>
              </a:rPr>
              <a:t>https://www.networkforphl.org/_</a:t>
            </a:r>
            <a:r>
              <a:rPr lang="en-US" sz="1000" dirty="0" smtClean="0">
                <a:hlinkClick r:id="rId2"/>
              </a:rPr>
              <a:t>asset/qz5pvn/network-naloxone-10-4.pdf</a:t>
            </a:r>
            <a:r>
              <a:rPr lang="en-US" sz="1000" dirty="0" smtClean="0"/>
              <a:t> June 2016.</a:t>
            </a:r>
            <a:endParaRPr lang="en-US" sz="1000" dirty="0"/>
          </a:p>
        </p:txBody>
      </p:sp>
    </p:spTree>
    <p:extLst>
      <p:ext uri="{BB962C8B-B14F-4D97-AF65-F5344CB8AC3E}">
        <p14:creationId xmlns:p14="http://schemas.microsoft.com/office/powerpoint/2010/main" val="2050223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Prescriptions to third parties</a:t>
            </a:r>
            <a:endParaRPr lang="en-US" dirty="0"/>
          </a:p>
        </p:txBody>
      </p:sp>
      <p:sp>
        <p:nvSpPr>
          <p:cNvPr id="3" name="Content Placeholder 2"/>
          <p:cNvSpPr>
            <a:spLocks noGrp="1"/>
          </p:cNvSpPr>
          <p:nvPr>
            <p:ph idx="1"/>
          </p:nvPr>
        </p:nvSpPr>
        <p:spPr/>
        <p:txBody>
          <a:bodyPr/>
          <a:lstStyle/>
          <a:p>
            <a:r>
              <a:rPr lang="en-US" dirty="0" smtClean="0"/>
              <a:t>Typically these may be authorized in the prescriber authority statute or in the pharmacist (to be covered) again acting in good faith</a:t>
            </a:r>
          </a:p>
          <a:p>
            <a:r>
              <a:rPr lang="en-US" dirty="0" smtClean="0"/>
              <a:t>Permits family member, friend, or “other individual in a position to assist an individual at risk of experiencing an opioid-related overdose” to have naloxone or opioid antagonist</a:t>
            </a:r>
          </a:p>
          <a:p>
            <a:r>
              <a:rPr lang="en-US" dirty="0" smtClean="0"/>
              <a:t>May require training</a:t>
            </a:r>
          </a:p>
          <a:p>
            <a:r>
              <a:rPr lang="en-US" dirty="0" smtClean="0"/>
              <a:t>Schools??</a:t>
            </a:r>
          </a:p>
          <a:p>
            <a:r>
              <a:rPr lang="en-US" dirty="0" smtClean="0"/>
              <a:t>Reporting??</a:t>
            </a:r>
            <a:endParaRPr lang="en-US" dirty="0"/>
          </a:p>
        </p:txBody>
      </p:sp>
      <p:sp>
        <p:nvSpPr>
          <p:cNvPr id="4" name="TextBox 3"/>
          <p:cNvSpPr txBox="1"/>
          <p:nvPr/>
        </p:nvSpPr>
        <p:spPr>
          <a:xfrm>
            <a:off x="1202635" y="5734878"/>
            <a:ext cx="10287000" cy="400110"/>
          </a:xfrm>
          <a:prstGeom prst="rect">
            <a:avLst/>
          </a:prstGeom>
          <a:noFill/>
        </p:spPr>
        <p:txBody>
          <a:bodyPr wrap="square" rtlCol="0">
            <a:spAutoFit/>
          </a:bodyPr>
          <a:lstStyle/>
          <a:p>
            <a:r>
              <a:rPr lang="en-US" sz="1000" dirty="0" smtClean="0"/>
              <a:t>Legal Interventions to Reduce Overdose Mortality: Naloxone Access and Overdose Good Samaritan Laws. The Network of </a:t>
            </a:r>
            <a:r>
              <a:rPr lang="en-US" sz="1000" dirty="0"/>
              <a:t>Public Health Law. </a:t>
            </a:r>
            <a:r>
              <a:rPr lang="en-US" sz="1000" dirty="0">
                <a:hlinkClick r:id="rId2"/>
              </a:rPr>
              <a:t>https://www.networkforphl.org/_</a:t>
            </a:r>
            <a:r>
              <a:rPr lang="en-US" sz="1000" dirty="0" smtClean="0">
                <a:hlinkClick r:id="rId2"/>
              </a:rPr>
              <a:t>asset/qz5pvn/network-naloxone-10-4.pdf</a:t>
            </a:r>
            <a:r>
              <a:rPr lang="en-US" sz="1000" dirty="0" smtClean="0"/>
              <a:t> June 2016.</a:t>
            </a:r>
            <a:endParaRPr lang="en-US" sz="1000" dirty="0"/>
          </a:p>
        </p:txBody>
      </p:sp>
    </p:spTree>
    <p:extLst>
      <p:ext uri="{BB962C8B-B14F-4D97-AF65-F5344CB8AC3E}">
        <p14:creationId xmlns:p14="http://schemas.microsoft.com/office/powerpoint/2010/main" val="2180170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Requiring Training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1151" y="1487693"/>
            <a:ext cx="6232606" cy="4935817"/>
          </a:xfrm>
        </p:spPr>
      </p:pic>
      <p:sp>
        <p:nvSpPr>
          <p:cNvPr id="5" name="TextBox 4"/>
          <p:cNvSpPr txBox="1"/>
          <p:nvPr/>
        </p:nvSpPr>
        <p:spPr>
          <a:xfrm>
            <a:off x="4055164" y="6300399"/>
            <a:ext cx="7543800" cy="246221"/>
          </a:xfrm>
          <a:prstGeom prst="rect">
            <a:avLst/>
          </a:prstGeom>
          <a:noFill/>
        </p:spPr>
        <p:txBody>
          <a:bodyPr wrap="square" rtlCol="0">
            <a:spAutoFit/>
          </a:bodyPr>
          <a:lstStyle/>
          <a:p>
            <a:r>
              <a:rPr lang="en-US" sz="1000" dirty="0"/>
              <a:t>http://www.namsdl.org/library/CDB12DB5-BFD8-3229-21ED6E823A01FEDA/</a:t>
            </a:r>
          </a:p>
        </p:txBody>
      </p:sp>
    </p:spTree>
    <p:extLst>
      <p:ext uri="{BB962C8B-B14F-4D97-AF65-F5344CB8AC3E}">
        <p14:creationId xmlns:p14="http://schemas.microsoft.com/office/powerpoint/2010/main" val="4037874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Required</a:t>
            </a:r>
            <a:endParaRPr lang="en-US" dirty="0"/>
          </a:p>
        </p:txBody>
      </p:sp>
      <p:sp>
        <p:nvSpPr>
          <p:cNvPr id="3" name="Content Placeholder 2"/>
          <p:cNvSpPr>
            <a:spLocks noGrp="1"/>
          </p:cNvSpPr>
          <p:nvPr>
            <p:ph idx="1"/>
          </p:nvPr>
        </p:nvSpPr>
        <p:spPr/>
        <p:txBody>
          <a:bodyPr/>
          <a:lstStyle/>
          <a:p>
            <a:r>
              <a:rPr lang="en-US" dirty="0" smtClean="0"/>
              <a:t>This is often for the individual receiving the naloxone</a:t>
            </a:r>
          </a:p>
          <a:p>
            <a:r>
              <a:rPr lang="en-US" dirty="0" smtClean="0"/>
              <a:t>Recognizes signs/symptoms of opioid overdose</a:t>
            </a:r>
          </a:p>
          <a:p>
            <a:r>
              <a:rPr lang="en-US" dirty="0" smtClean="0"/>
              <a:t>How to use the product dispensed/proper administration</a:t>
            </a:r>
          </a:p>
          <a:p>
            <a:r>
              <a:rPr lang="en-US" dirty="0" smtClean="0"/>
              <a:t>Summon emergency services as soon as able</a:t>
            </a:r>
          </a:p>
          <a:p>
            <a:r>
              <a:rPr lang="en-US" dirty="0" smtClean="0"/>
              <a:t>Basic resuscitation techniques</a:t>
            </a:r>
          </a:p>
          <a:p>
            <a:endParaRPr lang="en-US" dirty="0"/>
          </a:p>
        </p:txBody>
      </p:sp>
      <p:sp>
        <p:nvSpPr>
          <p:cNvPr id="4" name="TextBox 3"/>
          <p:cNvSpPr txBox="1"/>
          <p:nvPr/>
        </p:nvSpPr>
        <p:spPr>
          <a:xfrm>
            <a:off x="1202635" y="5734878"/>
            <a:ext cx="10287000" cy="400110"/>
          </a:xfrm>
          <a:prstGeom prst="rect">
            <a:avLst/>
          </a:prstGeom>
          <a:noFill/>
        </p:spPr>
        <p:txBody>
          <a:bodyPr wrap="square" rtlCol="0">
            <a:spAutoFit/>
          </a:bodyPr>
          <a:lstStyle/>
          <a:p>
            <a:r>
              <a:rPr lang="en-US" sz="1000" dirty="0" smtClean="0"/>
              <a:t>Legal Interventions to Reduce Overdose Mortality: Naloxone Access and Overdose Good Samaritan Laws. The Network of </a:t>
            </a:r>
            <a:r>
              <a:rPr lang="en-US" sz="1000" dirty="0"/>
              <a:t>Public Health Law. </a:t>
            </a:r>
            <a:r>
              <a:rPr lang="en-US" sz="1000" dirty="0">
                <a:hlinkClick r:id="rId2"/>
              </a:rPr>
              <a:t>https://www.networkforphl.org/_</a:t>
            </a:r>
            <a:r>
              <a:rPr lang="en-US" sz="1000" dirty="0" smtClean="0">
                <a:hlinkClick r:id="rId2"/>
              </a:rPr>
              <a:t>asset/qz5pvn/network-naloxone-10-4.pdf</a:t>
            </a:r>
            <a:r>
              <a:rPr lang="en-US" sz="1000" dirty="0" smtClean="0"/>
              <a:t> June 2016.</a:t>
            </a:r>
            <a:endParaRPr lang="en-US" sz="1000" dirty="0"/>
          </a:p>
        </p:txBody>
      </p:sp>
    </p:spTree>
    <p:extLst>
      <p:ext uri="{BB962C8B-B14F-4D97-AF65-F5344CB8AC3E}">
        <p14:creationId xmlns:p14="http://schemas.microsoft.com/office/powerpoint/2010/main" val="3809081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naloxone access in pharmacies</a:t>
            </a:r>
            <a:endParaRPr lang="en-US" dirty="0"/>
          </a:p>
        </p:txBody>
      </p:sp>
      <p:sp>
        <p:nvSpPr>
          <p:cNvPr id="3" name="Content Placeholder 2"/>
          <p:cNvSpPr>
            <a:spLocks noGrp="1"/>
          </p:cNvSpPr>
          <p:nvPr>
            <p:ph idx="1"/>
          </p:nvPr>
        </p:nvSpPr>
        <p:spPr/>
        <p:txBody>
          <a:bodyPr/>
          <a:lstStyle/>
          <a:p>
            <a:r>
              <a:rPr lang="en-US" dirty="0" smtClean="0"/>
              <a:t>Pharmacists dispensing via standing orders</a:t>
            </a:r>
          </a:p>
          <a:p>
            <a:r>
              <a:rPr lang="en-US" dirty="0" smtClean="0"/>
              <a:t>Pharmacists dispensing via collaborative practice arrangements with physicians</a:t>
            </a:r>
          </a:p>
          <a:p>
            <a:r>
              <a:rPr lang="en-US" dirty="0" smtClean="0"/>
              <a:t>Pharmacists prescribing/dispensing naloxone independently or via protocol from Board of Pharmacy </a:t>
            </a:r>
            <a:endParaRPr lang="en-US" dirty="0"/>
          </a:p>
        </p:txBody>
      </p:sp>
      <p:sp>
        <p:nvSpPr>
          <p:cNvPr id="4" name="TextBox 3"/>
          <p:cNvSpPr txBox="1"/>
          <p:nvPr/>
        </p:nvSpPr>
        <p:spPr>
          <a:xfrm>
            <a:off x="1202635" y="5734878"/>
            <a:ext cx="10287000" cy="400110"/>
          </a:xfrm>
          <a:prstGeom prst="rect">
            <a:avLst/>
          </a:prstGeom>
          <a:noFill/>
        </p:spPr>
        <p:txBody>
          <a:bodyPr wrap="square" rtlCol="0">
            <a:spAutoFit/>
          </a:bodyPr>
          <a:lstStyle/>
          <a:p>
            <a:r>
              <a:rPr lang="en-US" sz="1000" dirty="0" smtClean="0"/>
              <a:t>Legal Interventions to Reduce Overdose Mortality: Naloxone Access and Overdose Good Samaritan Laws. The Network of </a:t>
            </a:r>
            <a:r>
              <a:rPr lang="en-US" sz="1000" dirty="0"/>
              <a:t>Public Health Law. </a:t>
            </a:r>
            <a:r>
              <a:rPr lang="en-US" sz="1000" dirty="0">
                <a:hlinkClick r:id="rId2"/>
              </a:rPr>
              <a:t>https://www.networkforphl.org/_</a:t>
            </a:r>
            <a:r>
              <a:rPr lang="en-US" sz="1000" dirty="0" smtClean="0">
                <a:hlinkClick r:id="rId2"/>
              </a:rPr>
              <a:t>asset/qz5pvn/network-naloxone-10-4.pdf</a:t>
            </a:r>
            <a:r>
              <a:rPr lang="en-US" sz="1000" dirty="0" smtClean="0"/>
              <a:t> June 2016.</a:t>
            </a:r>
            <a:endParaRPr lang="en-US" sz="1000" dirty="0"/>
          </a:p>
        </p:txBody>
      </p:sp>
    </p:spTree>
    <p:extLst>
      <p:ext uri="{BB962C8B-B14F-4D97-AF65-F5344CB8AC3E}">
        <p14:creationId xmlns:p14="http://schemas.microsoft.com/office/powerpoint/2010/main" val="2943303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examples come from?</a:t>
            </a:r>
            <a:endParaRPr lang="en-US" dirty="0"/>
          </a:p>
        </p:txBody>
      </p:sp>
      <p:sp>
        <p:nvSpPr>
          <p:cNvPr id="3" name="Content Placeholder 2"/>
          <p:cNvSpPr>
            <a:spLocks noGrp="1"/>
          </p:cNvSpPr>
          <p:nvPr>
            <p:ph idx="1"/>
          </p:nvPr>
        </p:nvSpPr>
        <p:spPr/>
        <p:txBody>
          <a:bodyPr/>
          <a:lstStyle/>
          <a:p>
            <a:r>
              <a:rPr lang="en-US" dirty="0" smtClean="0"/>
              <a:t>National Alliance for Model State Drug Laws – Recently (Spring Summer 2016) compiled a Model Naloxone Access Act, as well as current reports the  on up-to-date status</a:t>
            </a:r>
          </a:p>
          <a:p>
            <a:r>
              <a:rPr lang="en-US" dirty="0" smtClean="0"/>
              <a:t>The Network for Public Health Law has also compiled these with links to the statutes</a:t>
            </a:r>
          </a:p>
          <a:p>
            <a:endParaRPr lang="en-US" dirty="0"/>
          </a:p>
        </p:txBody>
      </p:sp>
    </p:spTree>
    <p:extLst>
      <p:ext uri="{BB962C8B-B14F-4D97-AF65-F5344CB8AC3E}">
        <p14:creationId xmlns:p14="http://schemas.microsoft.com/office/powerpoint/2010/main" val="1840277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from here…</a:t>
            </a:r>
            <a:endParaRPr lang="en-US" dirty="0"/>
          </a:p>
        </p:txBody>
      </p:sp>
      <p:sp>
        <p:nvSpPr>
          <p:cNvPr id="3" name="Content Placeholder 2"/>
          <p:cNvSpPr>
            <a:spLocks noGrp="1"/>
          </p:cNvSpPr>
          <p:nvPr>
            <p:ph idx="1"/>
          </p:nvPr>
        </p:nvSpPr>
        <p:spPr/>
        <p:txBody>
          <a:bodyPr/>
          <a:lstStyle/>
          <a:p>
            <a:r>
              <a:rPr lang="en-US" dirty="0" smtClean="0"/>
              <a:t>Educate healthcare providers, lay public, policy makers, children, everyone who will listen.</a:t>
            </a:r>
          </a:p>
          <a:p>
            <a:r>
              <a:rPr lang="en-US" dirty="0" smtClean="0"/>
              <a:t>Be open to new regulatory ideas in your state like those presented here.  </a:t>
            </a:r>
          </a:p>
          <a:p>
            <a:r>
              <a:rPr lang="en-US" dirty="0" smtClean="0"/>
              <a:t>We all have plenty of work to do to solve this massive problem.</a:t>
            </a:r>
            <a:endParaRPr lang="en-US" dirty="0"/>
          </a:p>
        </p:txBody>
      </p:sp>
    </p:spTree>
    <p:extLst>
      <p:ext uri="{BB962C8B-B14F-4D97-AF65-F5344CB8AC3E}">
        <p14:creationId xmlns:p14="http://schemas.microsoft.com/office/powerpoint/2010/main" val="2727824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095632"/>
            <a:ext cx="10515600" cy="3466843"/>
          </a:xfrm>
        </p:spPr>
        <p:txBody>
          <a:bodyPr>
            <a:normAutofit fontScale="90000"/>
          </a:bodyPr>
          <a:lstStyle/>
          <a:p>
            <a:r>
              <a:rPr lang="en-US" dirty="0" smtClean="0"/>
              <a:t>Identify National and College/School Initiatives to Integrate Substance Abuse and Naloxone into Pharmacy Curriculums</a:t>
            </a:r>
            <a:endParaRPr lang="en-US" dirty="0"/>
          </a:p>
        </p:txBody>
      </p:sp>
      <p:sp>
        <p:nvSpPr>
          <p:cNvPr id="5" name="Text Placeholder 4"/>
          <p:cNvSpPr>
            <a:spLocks noGrp="1"/>
          </p:cNvSpPr>
          <p:nvPr>
            <p:ph type="body" idx="1"/>
          </p:nvPr>
        </p:nvSpPr>
        <p:spPr/>
        <p:txBody>
          <a:bodyPr/>
          <a:lstStyle/>
          <a:p>
            <a:r>
              <a:rPr lang="en-US" dirty="0" smtClean="0"/>
              <a:t>What should education be striving to create to help in the fight</a:t>
            </a:r>
            <a:endParaRPr lang="en-US" dirty="0"/>
          </a:p>
        </p:txBody>
      </p:sp>
    </p:spTree>
    <p:extLst>
      <p:ext uri="{BB962C8B-B14F-4D97-AF65-F5344CB8AC3E}">
        <p14:creationId xmlns:p14="http://schemas.microsoft.com/office/powerpoint/2010/main" val="2177267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715244"/>
          </a:xfrm>
        </p:spPr>
        <p:txBody>
          <a:bodyPr>
            <a:normAutofit/>
          </a:bodyPr>
          <a:lstStyle/>
          <a:p>
            <a:pPr algn="r"/>
            <a:r>
              <a:rPr lang="en-US" dirty="0" smtClean="0"/>
              <a:t>American Association of Colleges of Pharmacy (AACP) - </a:t>
            </a:r>
            <a:r>
              <a:rPr lang="en-US" sz="2000" dirty="0" smtClean="0"/>
              <a:t>6/21/2013</a:t>
            </a:r>
            <a:r>
              <a:rPr lang="en-US" dirty="0" smtClean="0"/>
              <a:t/>
            </a:r>
            <a:br>
              <a:rPr lang="en-US" dirty="0" smtClean="0"/>
            </a:br>
            <a:r>
              <a:rPr lang="en-US" dirty="0" smtClean="0"/>
              <a:t/>
            </a:r>
            <a:br>
              <a:rPr lang="en-US" dirty="0" smtClean="0"/>
            </a:br>
            <a:r>
              <a:rPr lang="en-US" dirty="0" smtClean="0"/>
              <a:t>Substance Abuse:  The </a:t>
            </a:r>
            <a:r>
              <a:rPr lang="en-US" dirty="0"/>
              <a:t>Pharmacy </a:t>
            </a:r>
            <a:r>
              <a:rPr lang="en-US" dirty="0" smtClean="0"/>
              <a:t>Educator’s Role in </a:t>
            </a:r>
            <a:r>
              <a:rPr lang="en-US" dirty="0"/>
              <a:t>Prevention and </a:t>
            </a:r>
            <a:r>
              <a:rPr lang="en-US" dirty="0" smtClean="0"/>
              <a:t>Recovery Guidelines for </a:t>
            </a:r>
            <a:r>
              <a:rPr lang="en-US" dirty="0"/>
              <a:t>the </a:t>
            </a:r>
            <a:r>
              <a:rPr lang="en-US" dirty="0" smtClean="0"/>
              <a:t>Development of </a:t>
            </a:r>
            <a:r>
              <a:rPr lang="en-US" dirty="0"/>
              <a:t>Addiction and </a:t>
            </a:r>
            <a:r>
              <a:rPr lang="en-US" dirty="0" smtClean="0"/>
              <a:t>Related Disorders </a:t>
            </a:r>
            <a:r>
              <a:rPr lang="en-US" dirty="0"/>
              <a:t>Policies for </a:t>
            </a:r>
            <a:r>
              <a:rPr lang="en-US" dirty="0" smtClean="0"/>
              <a:t>Colleges and </a:t>
            </a:r>
            <a:r>
              <a:rPr lang="en-US" dirty="0"/>
              <a:t>Schools of </a:t>
            </a:r>
            <a:r>
              <a:rPr lang="en-US" dirty="0" smtClean="0"/>
              <a:t>Pharmacy</a:t>
            </a:r>
            <a:endParaRPr lang="en-US" dirty="0"/>
          </a:p>
        </p:txBody>
      </p:sp>
      <p:sp>
        <p:nvSpPr>
          <p:cNvPr id="3" name="TextBox 2"/>
          <p:cNvSpPr txBox="1"/>
          <p:nvPr/>
        </p:nvSpPr>
        <p:spPr>
          <a:xfrm>
            <a:off x="838200" y="6096000"/>
            <a:ext cx="10666045" cy="338554"/>
          </a:xfrm>
          <a:prstGeom prst="rect">
            <a:avLst/>
          </a:prstGeom>
          <a:noFill/>
        </p:spPr>
        <p:txBody>
          <a:bodyPr wrap="square" rtlCol="0">
            <a:spAutoFit/>
          </a:bodyPr>
          <a:lstStyle/>
          <a:p>
            <a:r>
              <a:rPr lang="en-US" sz="800" dirty="0" smtClean="0">
                <a:solidFill>
                  <a:prstClr val="black"/>
                </a:solidFill>
              </a:rPr>
              <a:t>Logo accessed on 9-13-2016 from </a:t>
            </a:r>
            <a:r>
              <a:rPr lang="en-US" sz="800" dirty="0" smtClean="0">
                <a:solidFill>
                  <a:prstClr val="black"/>
                </a:solidFill>
                <a:hlinkClick r:id="rId2"/>
              </a:rPr>
              <a:t>http://www.aacp.org/governance/SIGS/substanceabuse/Documents/Resources/Guidelines%20for%20the%20Development%20of%20Addiction%20and%20Related%20Disorders%20Policies%20for%20Schools%20and%20Colleges%20of%20Pharmacy.pdf</a:t>
            </a:r>
            <a:r>
              <a:rPr lang="en-US" sz="800" dirty="0" smtClean="0">
                <a:solidFill>
                  <a:prstClr val="black"/>
                </a:solidFill>
              </a:rPr>
              <a:t> </a:t>
            </a:r>
            <a:endParaRPr lang="en-US" sz="800" dirty="0">
              <a:solidFill>
                <a:prstClr val="black"/>
              </a:solidFill>
            </a:endParaRPr>
          </a:p>
        </p:txBody>
      </p:sp>
      <p:pic>
        <p:nvPicPr>
          <p:cNvPr id="5" name="Picture 4"/>
          <p:cNvPicPr>
            <a:picLocks noChangeAspect="1"/>
          </p:cNvPicPr>
          <p:nvPr/>
        </p:nvPicPr>
        <p:blipFill>
          <a:blip r:embed="rId3"/>
          <a:stretch>
            <a:fillRect/>
          </a:stretch>
        </p:blipFill>
        <p:spPr>
          <a:xfrm>
            <a:off x="838200" y="1442916"/>
            <a:ext cx="5734050" cy="1143000"/>
          </a:xfrm>
          <a:prstGeom prst="rect">
            <a:avLst/>
          </a:prstGeom>
        </p:spPr>
      </p:pic>
    </p:spTree>
    <p:extLst>
      <p:ext uri="{BB962C8B-B14F-4D97-AF65-F5344CB8AC3E}">
        <p14:creationId xmlns:p14="http://schemas.microsoft.com/office/powerpoint/2010/main" val="388198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AACP – Position Statement - Highlights</a:t>
            </a:r>
            <a:endParaRPr lang="en-US" dirty="0"/>
          </a:p>
        </p:txBody>
      </p:sp>
      <p:sp>
        <p:nvSpPr>
          <p:cNvPr id="3" name="Content Placeholder 2"/>
          <p:cNvSpPr>
            <a:spLocks noGrp="1"/>
          </p:cNvSpPr>
          <p:nvPr>
            <p:ph idx="1"/>
          </p:nvPr>
        </p:nvSpPr>
        <p:spPr/>
        <p:txBody>
          <a:bodyPr/>
          <a:lstStyle/>
          <a:p>
            <a:r>
              <a:rPr lang="en-US" b="1" dirty="0" smtClean="0"/>
              <a:t>Accept </a:t>
            </a:r>
            <a:r>
              <a:rPr lang="en-US" b="1" dirty="0"/>
              <a:t>the need for cooperation with state boards of pharmacy </a:t>
            </a:r>
            <a:r>
              <a:rPr lang="en-US" dirty="0"/>
              <a:t>wherever public safety may </a:t>
            </a:r>
            <a:r>
              <a:rPr lang="en-US" dirty="0" smtClean="0"/>
              <a:t>be endangered </a:t>
            </a:r>
            <a:r>
              <a:rPr lang="en-US" dirty="0"/>
              <a:t>by student pharmacists or pharmacist faculty with </a:t>
            </a:r>
            <a:r>
              <a:rPr lang="en-US" dirty="0" smtClean="0"/>
              <a:t>addiction and related disorders (AARDs), </a:t>
            </a:r>
            <a:r>
              <a:rPr lang="en-US" dirty="0"/>
              <a:t>and where required by </a:t>
            </a:r>
            <a:r>
              <a:rPr lang="en-US" dirty="0" smtClean="0"/>
              <a:t>law</a:t>
            </a:r>
          </a:p>
          <a:p>
            <a:r>
              <a:rPr lang="en-US" b="1" dirty="0" smtClean="0"/>
              <a:t>Encourage </a:t>
            </a:r>
            <a:r>
              <a:rPr lang="en-US" b="1" dirty="0"/>
              <a:t>research and continuing education</a:t>
            </a:r>
            <a:r>
              <a:rPr lang="en-US" dirty="0"/>
              <a:t> programs about </a:t>
            </a:r>
            <a:r>
              <a:rPr lang="en-US" dirty="0" smtClean="0"/>
              <a:t>AARDs…</a:t>
            </a:r>
            <a:endParaRPr lang="en-US" dirty="0"/>
          </a:p>
          <a:p>
            <a:r>
              <a:rPr lang="en-US" dirty="0" smtClean="0"/>
              <a:t>Encourage </a:t>
            </a:r>
            <a:r>
              <a:rPr lang="en-US" dirty="0"/>
              <a:t>college/school </a:t>
            </a:r>
            <a:r>
              <a:rPr lang="en-US" b="1" dirty="0"/>
              <a:t>participation in public education and prevention programs</a:t>
            </a:r>
            <a:r>
              <a:rPr lang="en-US" dirty="0"/>
              <a:t> </a:t>
            </a:r>
            <a:r>
              <a:rPr lang="en-US" dirty="0" smtClean="0"/>
              <a:t>concerning AARDs</a:t>
            </a:r>
            <a:endParaRPr lang="en-US" dirty="0"/>
          </a:p>
        </p:txBody>
      </p:sp>
    </p:spTree>
    <p:extLst>
      <p:ext uri="{BB962C8B-B14F-4D97-AF65-F5344CB8AC3E}">
        <p14:creationId xmlns:p14="http://schemas.microsoft.com/office/powerpoint/2010/main" val="127791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1</a:t>
            </a:r>
            <a:endParaRPr lang="en-US" dirty="0"/>
          </a:p>
        </p:txBody>
      </p:sp>
      <p:sp>
        <p:nvSpPr>
          <p:cNvPr id="3" name="Content Placeholder 2"/>
          <p:cNvSpPr>
            <a:spLocks noGrp="1"/>
          </p:cNvSpPr>
          <p:nvPr>
            <p:ph idx="1"/>
          </p:nvPr>
        </p:nvSpPr>
        <p:spPr/>
        <p:txBody>
          <a:bodyPr/>
          <a:lstStyle/>
          <a:p>
            <a:pPr marL="0" indent="0">
              <a:buNone/>
            </a:pPr>
            <a:r>
              <a:rPr lang="en-US" sz="4000" dirty="0" smtClean="0"/>
              <a:t>Which of the following individuals should be considered for having access to naloxone?</a:t>
            </a:r>
          </a:p>
          <a:p>
            <a:pPr marL="914400" lvl="1" indent="-457200">
              <a:buFont typeface="+mj-lt"/>
              <a:buAutoNum type="alphaUcPeriod"/>
            </a:pPr>
            <a:r>
              <a:rPr lang="en-US" sz="3200" dirty="0" smtClean="0"/>
              <a:t>Heroin user</a:t>
            </a:r>
          </a:p>
          <a:p>
            <a:pPr marL="914400" lvl="1" indent="-457200">
              <a:buFont typeface="+mj-lt"/>
              <a:buAutoNum type="alphaUcPeriod"/>
            </a:pPr>
            <a:r>
              <a:rPr lang="en-US" sz="3200" dirty="0" smtClean="0"/>
              <a:t>Chronic opioid user</a:t>
            </a:r>
          </a:p>
          <a:p>
            <a:pPr marL="914400" lvl="1" indent="-457200">
              <a:buFont typeface="+mj-lt"/>
              <a:buAutoNum type="alphaUcPeriod"/>
            </a:pPr>
            <a:r>
              <a:rPr lang="en-US" sz="3200" dirty="0" smtClean="0"/>
              <a:t>Family member of chronic opioid user</a:t>
            </a:r>
          </a:p>
          <a:p>
            <a:pPr marL="914400" lvl="1" indent="-457200">
              <a:buFont typeface="+mj-lt"/>
              <a:buAutoNum type="alphaUcPeriod"/>
            </a:pPr>
            <a:r>
              <a:rPr lang="en-US" sz="3200" dirty="0" smtClean="0"/>
              <a:t>All of the above</a:t>
            </a:r>
            <a:endParaRPr lang="en-US" sz="3200" dirty="0"/>
          </a:p>
        </p:txBody>
      </p:sp>
    </p:spTree>
    <p:extLst>
      <p:ext uri="{BB962C8B-B14F-4D97-AF65-F5344CB8AC3E}">
        <p14:creationId xmlns:p14="http://schemas.microsoft.com/office/powerpoint/2010/main" val="980331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AACP – General Goals for Programs - Highlights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1 &amp; 2 – Protect society and provide compassionate assistance</a:t>
            </a:r>
          </a:p>
          <a:p>
            <a:pPr marL="0" indent="0">
              <a:buNone/>
            </a:pPr>
            <a:r>
              <a:rPr lang="en-US" sz="3200" dirty="0" smtClean="0"/>
              <a:t>6 – “</a:t>
            </a:r>
            <a:r>
              <a:rPr lang="en-US" sz="3200" b="1" dirty="0" smtClean="0"/>
              <a:t>Provide </a:t>
            </a:r>
            <a:r>
              <a:rPr lang="en-US" sz="3200" b="1" dirty="0"/>
              <a:t>leadership in a) the development of curricular content which addresses the societal </a:t>
            </a:r>
            <a:r>
              <a:rPr lang="en-US" sz="3200" b="1" dirty="0" smtClean="0"/>
              <a:t>impact</a:t>
            </a:r>
            <a:r>
              <a:rPr lang="en-US" sz="3200" dirty="0" smtClean="0"/>
              <a:t> of </a:t>
            </a:r>
            <a:r>
              <a:rPr lang="en-US" sz="3200" dirty="0"/>
              <a:t>AARDs as disease </a:t>
            </a:r>
            <a:r>
              <a:rPr lang="en-US" sz="3200" dirty="0" smtClean="0"/>
              <a:t>states…b) the </a:t>
            </a:r>
            <a:r>
              <a:rPr lang="en-US" sz="3200" b="1" dirty="0"/>
              <a:t>public education efforts of the colleges</a:t>
            </a:r>
            <a:r>
              <a:rPr lang="en-US" sz="3200" dirty="0"/>
              <a:t> and schools concerning AARDs, c) </a:t>
            </a:r>
            <a:r>
              <a:rPr lang="en-US" sz="3200" b="1" dirty="0"/>
              <a:t>addressing </a:t>
            </a:r>
            <a:r>
              <a:rPr lang="en-US" sz="3200" b="1" dirty="0" smtClean="0"/>
              <a:t>the campus </a:t>
            </a:r>
            <a:r>
              <a:rPr lang="en-US" sz="3200" b="1" dirty="0"/>
              <a:t>issues concerning responsible use </a:t>
            </a:r>
            <a:r>
              <a:rPr lang="en-US" sz="3200" dirty="0"/>
              <a:t>of potentially addicting or harmful substances, and </a:t>
            </a:r>
            <a:r>
              <a:rPr lang="en-US" sz="3200" dirty="0" smtClean="0"/>
              <a:t>d) the </a:t>
            </a:r>
            <a:r>
              <a:rPr lang="en-US" sz="3200" b="1" dirty="0"/>
              <a:t>development of wellness programs</a:t>
            </a:r>
            <a:r>
              <a:rPr lang="en-US" sz="3200" dirty="0"/>
              <a:t> intended to promote healthy lifestyles in </a:t>
            </a:r>
            <a:r>
              <a:rPr lang="en-US" sz="3200" dirty="0" smtClean="0"/>
              <a:t>student pharmacists</a:t>
            </a:r>
            <a:r>
              <a:rPr lang="en-US" sz="3200" dirty="0"/>
              <a:t>, faculty and other employees and their </a:t>
            </a:r>
            <a:r>
              <a:rPr lang="en-US" sz="3200" dirty="0" smtClean="0"/>
              <a:t>families” </a:t>
            </a:r>
            <a:endParaRPr lang="en-US" sz="3200" dirty="0"/>
          </a:p>
        </p:txBody>
      </p:sp>
    </p:spTree>
    <p:extLst>
      <p:ext uri="{BB962C8B-B14F-4D97-AF65-F5344CB8AC3E}">
        <p14:creationId xmlns:p14="http://schemas.microsoft.com/office/powerpoint/2010/main" val="3733597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AACP - III. Related College Responsibilities </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Curriculum – </a:t>
            </a:r>
          </a:p>
          <a:p>
            <a:pPr marL="457200" lvl="1" indent="0">
              <a:buNone/>
            </a:pPr>
            <a:r>
              <a:rPr lang="en-US" dirty="0" smtClean="0"/>
              <a:t>AARDs “are often neglected in the professional curriculum”</a:t>
            </a:r>
          </a:p>
          <a:p>
            <a:pPr marL="457200" lvl="1" indent="0">
              <a:buNone/>
            </a:pPr>
            <a:r>
              <a:rPr lang="en-US" dirty="0" smtClean="0"/>
              <a:t>Schools should </a:t>
            </a:r>
            <a:r>
              <a:rPr lang="en-US" b="1" dirty="0" smtClean="0"/>
              <a:t>alter the curricula</a:t>
            </a:r>
            <a:r>
              <a:rPr lang="en-US" dirty="0" smtClean="0"/>
              <a:t> </a:t>
            </a:r>
            <a:r>
              <a:rPr lang="en-US" b="1" dirty="0" smtClean="0"/>
              <a:t>to include </a:t>
            </a:r>
            <a:r>
              <a:rPr lang="en-US" dirty="0" smtClean="0"/>
              <a:t>an appropriate emphasis upon the psychosocial aspects of AARDs and treatment</a:t>
            </a:r>
          </a:p>
          <a:p>
            <a:pPr marL="1428750" lvl="2" indent="-514350">
              <a:buAutoNum type="alphaUcPeriod"/>
            </a:pPr>
            <a:r>
              <a:rPr lang="en-US" b="1" dirty="0" smtClean="0"/>
              <a:t>Either by adding required courses;</a:t>
            </a:r>
          </a:p>
          <a:p>
            <a:pPr marL="1428750" lvl="2" indent="-514350">
              <a:buAutoNum type="alphaUcPeriod"/>
            </a:pPr>
            <a:r>
              <a:rPr lang="en-US" b="1" dirty="0" smtClean="0"/>
              <a:t>Revising current coursework; </a:t>
            </a:r>
          </a:p>
          <a:p>
            <a:pPr marL="1428750" lvl="2" indent="-514350">
              <a:buAutoNum type="alphaUcPeriod"/>
            </a:pPr>
            <a:r>
              <a:rPr lang="en-US" b="1" dirty="0" smtClean="0"/>
              <a:t>Providing elective courses; or </a:t>
            </a:r>
          </a:p>
          <a:p>
            <a:pPr marL="1428750" lvl="2" indent="-514350">
              <a:buAutoNum type="alphaUcPeriod"/>
            </a:pPr>
            <a:r>
              <a:rPr lang="en-US" b="1" dirty="0" smtClean="0"/>
              <a:t>Experiential activities </a:t>
            </a:r>
            <a:r>
              <a:rPr lang="en-US" dirty="0" smtClean="0"/>
              <a:t>(Very influential in AARDs understanding and compassion)  </a:t>
            </a:r>
            <a:endParaRPr lang="en-US" dirty="0"/>
          </a:p>
          <a:p>
            <a:pPr marL="514350" indent="-514350">
              <a:buAutoNum type="alphaUcPeriod"/>
            </a:pPr>
            <a:r>
              <a:rPr lang="en-US" dirty="0" smtClean="0"/>
              <a:t>Continuing Education – should be normal CE</a:t>
            </a:r>
          </a:p>
          <a:p>
            <a:pPr marL="514350" indent="-514350">
              <a:buAutoNum type="alphaUcPeriod"/>
            </a:pPr>
            <a:r>
              <a:rPr lang="en-US" dirty="0" smtClean="0"/>
              <a:t>Research – potential area for emphasis</a:t>
            </a:r>
            <a:endParaRPr lang="en-US" dirty="0"/>
          </a:p>
        </p:txBody>
      </p:sp>
    </p:spTree>
    <p:extLst>
      <p:ext uri="{BB962C8B-B14F-4D97-AF65-F5344CB8AC3E}">
        <p14:creationId xmlns:p14="http://schemas.microsoft.com/office/powerpoint/2010/main" val="1683327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AACP - III. Related College Responsibilities (2)</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lphaUcPeriod" startAt="4"/>
            </a:pPr>
            <a:r>
              <a:rPr lang="en-US" dirty="0" smtClean="0"/>
              <a:t>Communication and Education - </a:t>
            </a:r>
          </a:p>
          <a:p>
            <a:pPr marL="457200" lvl="1" indent="0">
              <a:buNone/>
            </a:pPr>
            <a:r>
              <a:rPr lang="en-US" dirty="0" smtClean="0"/>
              <a:t>-  </a:t>
            </a:r>
            <a:r>
              <a:rPr lang="en-US" b="1" u="sng" dirty="0" smtClean="0"/>
              <a:t>Educate everyone</a:t>
            </a:r>
            <a:r>
              <a:rPr lang="en-US" u="sng" dirty="0" smtClean="0"/>
              <a:t> </a:t>
            </a:r>
            <a:r>
              <a:rPr lang="en-US" dirty="0" smtClean="0"/>
              <a:t>about AARDs, including the incidence, progression, available treatment and recovery programs, as well as policies and procedures</a:t>
            </a:r>
          </a:p>
          <a:p>
            <a:pPr lvl="1">
              <a:buFontTx/>
              <a:buChar char="-"/>
            </a:pPr>
            <a:r>
              <a:rPr lang="en-US" dirty="0" smtClean="0"/>
              <a:t>Emphasis on strict </a:t>
            </a:r>
            <a:r>
              <a:rPr lang="en-US" b="1" dirty="0" smtClean="0"/>
              <a:t>assurance of confidentiality and non-punitive nature</a:t>
            </a:r>
          </a:p>
          <a:p>
            <a:pPr lvl="1">
              <a:buFontTx/>
              <a:buChar char="-"/>
            </a:pPr>
            <a:r>
              <a:rPr lang="en-US" dirty="0" smtClean="0"/>
              <a:t>Administrative support is crucial…the </a:t>
            </a:r>
            <a:r>
              <a:rPr lang="en-US" b="1" dirty="0" smtClean="0"/>
              <a:t>intent should be to preserve the student or employee without prejudice</a:t>
            </a:r>
          </a:p>
          <a:p>
            <a:pPr lvl="1">
              <a:buFontTx/>
              <a:buChar char="-"/>
            </a:pPr>
            <a:r>
              <a:rPr lang="en-US" dirty="0" smtClean="0"/>
              <a:t>Program participation should be strongly encouraged or mandatory and should be </a:t>
            </a:r>
            <a:r>
              <a:rPr lang="en-US" b="1" dirty="0" smtClean="0"/>
              <a:t>included in the orientation program </a:t>
            </a:r>
            <a:r>
              <a:rPr lang="en-US" dirty="0" smtClean="0"/>
              <a:t>for new students and faculty </a:t>
            </a:r>
            <a:endParaRPr lang="en-US" dirty="0"/>
          </a:p>
          <a:p>
            <a:pPr marL="514350" indent="-514350">
              <a:buAutoNum type="alphaUcPeriod" startAt="4"/>
            </a:pPr>
            <a:r>
              <a:rPr lang="en-US" dirty="0" smtClean="0"/>
              <a:t>Wellness - </a:t>
            </a:r>
          </a:p>
          <a:p>
            <a:pPr lvl="1">
              <a:buFontTx/>
              <a:buChar char="-"/>
            </a:pPr>
            <a:r>
              <a:rPr lang="en-US" dirty="0" smtClean="0"/>
              <a:t>Provide information on </a:t>
            </a:r>
            <a:r>
              <a:rPr lang="en-US" sz="2800" b="1" u="sng" dirty="0" smtClean="0">
                <a:solidFill>
                  <a:srgbClr val="FF0000"/>
                </a:solidFill>
              </a:rPr>
              <a:t>coping techniques </a:t>
            </a:r>
            <a:r>
              <a:rPr lang="en-US" dirty="0" smtClean="0"/>
              <a:t>and provide at all orientations</a:t>
            </a:r>
          </a:p>
          <a:p>
            <a:pPr lvl="1">
              <a:buFontTx/>
              <a:buChar char="-"/>
            </a:pPr>
            <a:r>
              <a:rPr lang="en-US" dirty="0" smtClean="0"/>
              <a:t>Healthy lifestyles should be encouraged</a:t>
            </a:r>
          </a:p>
        </p:txBody>
      </p:sp>
    </p:spTree>
    <p:extLst>
      <p:ext uri="{BB962C8B-B14F-4D97-AF65-F5344CB8AC3E}">
        <p14:creationId xmlns:p14="http://schemas.microsoft.com/office/powerpoint/2010/main" val="2416111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AACP - III. Related College Responsibilities (3)</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lphaUcPeriod" startAt="6"/>
            </a:pPr>
            <a:r>
              <a:rPr lang="en-US" dirty="0" smtClean="0"/>
              <a:t>Public Education</a:t>
            </a:r>
          </a:p>
          <a:p>
            <a:pPr marL="0" indent="0">
              <a:buNone/>
            </a:pPr>
            <a:r>
              <a:rPr lang="en-US" dirty="0" smtClean="0"/>
              <a:t>“The </a:t>
            </a:r>
            <a:r>
              <a:rPr lang="en-US" dirty="0"/>
              <a:t>pharmacist is considered the “drug expert” in the community. </a:t>
            </a:r>
            <a:r>
              <a:rPr lang="en-US" b="1" dirty="0"/>
              <a:t>Presentations on drug abuse </a:t>
            </a:r>
            <a:r>
              <a:rPr lang="en-US" b="1" dirty="0" smtClean="0"/>
              <a:t>are often </a:t>
            </a:r>
            <a:r>
              <a:rPr lang="en-US" b="1" dirty="0"/>
              <a:t>requested</a:t>
            </a:r>
            <a:r>
              <a:rPr lang="en-US" dirty="0"/>
              <a:t> by civic organizations. </a:t>
            </a:r>
            <a:r>
              <a:rPr lang="en-US" b="1" dirty="0">
                <a:solidFill>
                  <a:srgbClr val="FF0000"/>
                </a:solidFill>
              </a:rPr>
              <a:t>Student pharmacists</a:t>
            </a:r>
            <a:r>
              <a:rPr lang="en-US" dirty="0"/>
              <a:t> in colleges of pharmacy should </a:t>
            </a:r>
            <a:r>
              <a:rPr lang="en-US" dirty="0" smtClean="0"/>
              <a:t>receive the </a:t>
            </a:r>
            <a:r>
              <a:rPr lang="en-US" b="1" u="sng" dirty="0"/>
              <a:t>training necessary to permit them to adequately address this topic</a:t>
            </a:r>
            <a:r>
              <a:rPr lang="en-US" dirty="0"/>
              <a:t>. The addition of </a:t>
            </a:r>
            <a:r>
              <a:rPr lang="en-US" b="1" u="sng" dirty="0" smtClean="0"/>
              <a:t>psychosocial AARDs </a:t>
            </a:r>
            <a:r>
              <a:rPr lang="en-US" b="1" u="sng" dirty="0"/>
              <a:t>information in the curriculum</a:t>
            </a:r>
            <a:r>
              <a:rPr lang="en-US" dirty="0"/>
              <a:t> will accomplish much of this task. Student pharmacists </a:t>
            </a:r>
            <a:r>
              <a:rPr lang="en-US" dirty="0" smtClean="0"/>
              <a:t>should also </a:t>
            </a:r>
            <a:r>
              <a:rPr lang="en-US" dirty="0"/>
              <a:t>be </a:t>
            </a:r>
            <a:r>
              <a:rPr lang="en-US" b="1" dirty="0"/>
              <a:t>experienced in public speaking and have some experience in giving such presentations</a:t>
            </a:r>
            <a:r>
              <a:rPr lang="en-US" dirty="0"/>
              <a:t> </a:t>
            </a:r>
            <a:r>
              <a:rPr lang="en-US" dirty="0" smtClean="0"/>
              <a:t>while enrolled </a:t>
            </a:r>
            <a:r>
              <a:rPr lang="en-US" dirty="0"/>
              <a:t>in the college/school. Colleges/schools of pharmacy are </a:t>
            </a:r>
            <a:r>
              <a:rPr lang="en-US" b="1" dirty="0"/>
              <a:t>encouraged to increase public </a:t>
            </a:r>
            <a:r>
              <a:rPr lang="en-US" b="1" dirty="0" smtClean="0"/>
              <a:t>drug awareness </a:t>
            </a:r>
            <a:r>
              <a:rPr lang="en-US" b="1" dirty="0"/>
              <a:t>activities</a:t>
            </a:r>
            <a:r>
              <a:rPr lang="en-US" dirty="0"/>
              <a:t> through this means and through participation in media </a:t>
            </a:r>
            <a:r>
              <a:rPr lang="en-US" dirty="0" smtClean="0"/>
              <a:t>presentations, publications</a:t>
            </a:r>
            <a:r>
              <a:rPr lang="en-US" dirty="0"/>
              <a:t>, and awareness campaigns. Participation in organizations involved in community </a:t>
            </a:r>
            <a:r>
              <a:rPr lang="en-US" dirty="0" smtClean="0"/>
              <a:t>drug awareness </a:t>
            </a:r>
            <a:r>
              <a:rPr lang="en-US" dirty="0"/>
              <a:t>is </a:t>
            </a:r>
            <a:r>
              <a:rPr lang="en-US" dirty="0" smtClean="0"/>
              <a:t>encouraged…”</a:t>
            </a:r>
            <a:endParaRPr lang="en-US" dirty="0"/>
          </a:p>
        </p:txBody>
      </p:sp>
    </p:spTree>
    <p:extLst>
      <p:ext uri="{BB962C8B-B14F-4D97-AF65-F5344CB8AC3E}">
        <p14:creationId xmlns:p14="http://schemas.microsoft.com/office/powerpoint/2010/main" val="764113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AACP - III. Related College Responsibilities (4)</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lphaUcPeriod" startAt="6"/>
            </a:pPr>
            <a:r>
              <a:rPr lang="en-US" dirty="0" smtClean="0"/>
              <a:t>Practice – Recap</a:t>
            </a:r>
          </a:p>
          <a:p>
            <a:pPr marL="457200" lvl="1" indent="0">
              <a:buNone/>
            </a:pPr>
            <a:r>
              <a:rPr lang="en-US" dirty="0" smtClean="0"/>
              <a:t>-  </a:t>
            </a:r>
            <a:r>
              <a:rPr lang="en-US" b="1" dirty="0" smtClean="0">
                <a:solidFill>
                  <a:srgbClr val="0070C0"/>
                </a:solidFill>
              </a:rPr>
              <a:t>Actively improve the care of patients with substance abuse disorders</a:t>
            </a:r>
          </a:p>
          <a:p>
            <a:pPr lvl="1">
              <a:buFontTx/>
              <a:buChar char="-"/>
            </a:pPr>
            <a:r>
              <a:rPr lang="en-US" dirty="0" smtClean="0"/>
              <a:t>Focus on AARDs and disease entities commonly encountered</a:t>
            </a:r>
          </a:p>
          <a:p>
            <a:pPr lvl="1">
              <a:buFontTx/>
              <a:buChar char="-"/>
            </a:pPr>
            <a:r>
              <a:rPr lang="en-US" dirty="0" smtClean="0"/>
              <a:t>RPhs “</a:t>
            </a:r>
            <a:r>
              <a:rPr lang="en-US" b="1" dirty="0" smtClean="0"/>
              <a:t>need to be able to address AARDs in the course of </a:t>
            </a:r>
            <a:r>
              <a:rPr lang="en-US" b="1" u="sng" dirty="0" smtClean="0"/>
              <a:t>daily practice</a:t>
            </a:r>
            <a:r>
              <a:rPr lang="en-US" dirty="0" smtClean="0"/>
              <a:t>”</a:t>
            </a:r>
          </a:p>
          <a:p>
            <a:pPr lvl="1">
              <a:buFontTx/>
              <a:buChar char="-"/>
            </a:pPr>
            <a:r>
              <a:rPr lang="en-US" dirty="0" smtClean="0"/>
              <a:t>Condemn the </a:t>
            </a:r>
            <a:r>
              <a:rPr lang="en-US" b="1" u="sng" dirty="0" smtClean="0"/>
              <a:t>sale of addictive products in pharmacies as unprofessional</a:t>
            </a:r>
            <a:endParaRPr lang="en-US" b="1" u="sng" dirty="0"/>
          </a:p>
          <a:p>
            <a:pPr marL="514350" indent="-514350">
              <a:buAutoNum type="alphaUcPeriod" startAt="6"/>
            </a:pPr>
            <a:r>
              <a:rPr lang="en-US" dirty="0" smtClean="0"/>
              <a:t>Campus Promotion of Abuse</a:t>
            </a:r>
          </a:p>
          <a:p>
            <a:pPr lvl="1">
              <a:buFontTx/>
              <a:buChar char="-"/>
            </a:pPr>
            <a:r>
              <a:rPr lang="en-US" dirty="0" smtClean="0"/>
              <a:t>Advocate low-risk use of any abuse-prone substance</a:t>
            </a:r>
          </a:p>
          <a:p>
            <a:pPr lvl="1">
              <a:buFontTx/>
              <a:buChar char="-"/>
            </a:pPr>
            <a:r>
              <a:rPr lang="en-US" dirty="0" smtClean="0"/>
              <a:t>Advertising abusive substances should be inappropriate</a:t>
            </a:r>
          </a:p>
          <a:p>
            <a:pPr lvl="1">
              <a:buFontTx/>
              <a:buChar char="-"/>
            </a:pPr>
            <a:r>
              <a:rPr lang="en-US" dirty="0" smtClean="0"/>
              <a:t>“Student </a:t>
            </a:r>
            <a:r>
              <a:rPr lang="en-US" dirty="0"/>
              <a:t>pharmacists on experiential rotations or other </a:t>
            </a:r>
            <a:r>
              <a:rPr lang="en-US" dirty="0" smtClean="0"/>
              <a:t>intern/extern experiences </a:t>
            </a:r>
            <a:r>
              <a:rPr lang="en-US" dirty="0"/>
              <a:t>should </a:t>
            </a:r>
            <a:r>
              <a:rPr lang="en-US" b="1" dirty="0"/>
              <a:t>not be permitted to sell or promote</a:t>
            </a:r>
            <a:r>
              <a:rPr lang="en-US" dirty="0"/>
              <a:t> tobacco products or alcoholic beverages </a:t>
            </a:r>
            <a:r>
              <a:rPr lang="en-US" dirty="0" smtClean="0"/>
              <a:t>as a </a:t>
            </a:r>
            <a:r>
              <a:rPr lang="en-US" dirty="0"/>
              <a:t>component of that experience. </a:t>
            </a:r>
            <a:r>
              <a:rPr lang="en-US" b="1" u="sng" dirty="0"/>
              <a:t>Rotation sites that sell neither of these should be </a:t>
            </a:r>
            <a:r>
              <a:rPr lang="en-US" b="1" u="sng" dirty="0" smtClean="0"/>
              <a:t>considered preferred sites</a:t>
            </a:r>
            <a:r>
              <a:rPr lang="en-US" dirty="0" smtClean="0"/>
              <a:t>”</a:t>
            </a:r>
            <a:endParaRPr lang="en-US" dirty="0"/>
          </a:p>
        </p:txBody>
      </p:sp>
    </p:spTree>
    <p:extLst>
      <p:ext uri="{BB962C8B-B14F-4D97-AF65-F5344CB8AC3E}">
        <p14:creationId xmlns:p14="http://schemas.microsoft.com/office/powerpoint/2010/main" val="1767599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9461" y="664308"/>
            <a:ext cx="10515600" cy="5134707"/>
          </a:xfrm>
        </p:spPr>
        <p:txBody>
          <a:bodyPr>
            <a:normAutofit/>
          </a:bodyPr>
          <a:lstStyle/>
          <a:p>
            <a:pPr algn="r"/>
            <a:r>
              <a:rPr lang="en-US" sz="6000" b="1" dirty="0" smtClean="0"/>
              <a:t>ASHP Statement on the Pharmacist’s Role in Substance Abuse Prevention Education and Assistance </a:t>
            </a:r>
            <a:r>
              <a:rPr lang="en-US" sz="5400" dirty="0" smtClean="0"/>
              <a:t/>
            </a:r>
            <a:br>
              <a:rPr lang="en-US" sz="5400" dirty="0" smtClean="0"/>
            </a:br>
            <a:r>
              <a:rPr lang="en-US" sz="2400" dirty="0" smtClean="0"/>
              <a:t>From April 10, 2015</a:t>
            </a:r>
            <a:endParaRPr lang="en-US" sz="2400" dirty="0"/>
          </a:p>
        </p:txBody>
      </p:sp>
      <p:pic>
        <p:nvPicPr>
          <p:cNvPr id="3" name="Picture 2"/>
          <p:cNvPicPr>
            <a:picLocks noChangeAspect="1"/>
          </p:cNvPicPr>
          <p:nvPr/>
        </p:nvPicPr>
        <p:blipFill>
          <a:blip r:embed="rId2"/>
          <a:stretch>
            <a:fillRect/>
          </a:stretch>
        </p:blipFill>
        <p:spPr>
          <a:xfrm>
            <a:off x="1486755" y="4207607"/>
            <a:ext cx="3419475" cy="990600"/>
          </a:xfrm>
          <a:prstGeom prst="rect">
            <a:avLst/>
          </a:prstGeom>
        </p:spPr>
      </p:pic>
      <p:sp>
        <p:nvSpPr>
          <p:cNvPr id="4" name="TextBox 3"/>
          <p:cNvSpPr txBox="1"/>
          <p:nvPr/>
        </p:nvSpPr>
        <p:spPr>
          <a:xfrm>
            <a:off x="1328617" y="5799015"/>
            <a:ext cx="5205046" cy="215444"/>
          </a:xfrm>
          <a:prstGeom prst="rect">
            <a:avLst/>
          </a:prstGeom>
          <a:noFill/>
        </p:spPr>
        <p:txBody>
          <a:bodyPr wrap="square" rtlCol="0">
            <a:spAutoFit/>
          </a:bodyPr>
          <a:lstStyle/>
          <a:p>
            <a:r>
              <a:rPr lang="en-US" sz="800" dirty="0" smtClean="0">
                <a:solidFill>
                  <a:prstClr val="black"/>
                </a:solidFill>
              </a:rPr>
              <a:t>Logo from </a:t>
            </a:r>
            <a:r>
              <a:rPr lang="en-US" sz="800" dirty="0" smtClean="0">
                <a:solidFill>
                  <a:prstClr val="black"/>
                </a:solidFill>
                <a:hlinkClick r:id="rId3"/>
              </a:rPr>
              <a:t>http://www.ashp.org/</a:t>
            </a:r>
            <a:r>
              <a:rPr lang="en-US" sz="800" dirty="0" smtClean="0">
                <a:solidFill>
                  <a:prstClr val="black"/>
                </a:solidFill>
              </a:rPr>
              <a:t>  Accessed 9-13-2016</a:t>
            </a:r>
            <a:endParaRPr lang="en-US" sz="800" dirty="0">
              <a:solidFill>
                <a:prstClr val="black"/>
              </a:solidFill>
            </a:endParaRPr>
          </a:p>
        </p:txBody>
      </p:sp>
    </p:spTree>
    <p:extLst>
      <p:ext uri="{BB962C8B-B14F-4D97-AF65-F5344CB8AC3E}">
        <p14:creationId xmlns:p14="http://schemas.microsoft.com/office/powerpoint/2010/main" val="250752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ASHP – Background Highlights</a:t>
            </a:r>
            <a:endParaRPr lang="en-US" dirty="0"/>
          </a:p>
        </p:txBody>
      </p:sp>
      <p:sp>
        <p:nvSpPr>
          <p:cNvPr id="3" name="Content Placeholder 2"/>
          <p:cNvSpPr>
            <a:spLocks noGrp="1"/>
          </p:cNvSpPr>
          <p:nvPr>
            <p:ph idx="1"/>
          </p:nvPr>
        </p:nvSpPr>
        <p:spPr/>
        <p:txBody>
          <a:bodyPr>
            <a:normAutofit fontScale="92500"/>
          </a:bodyPr>
          <a:lstStyle/>
          <a:p>
            <a:r>
              <a:rPr lang="en-US" dirty="0" smtClean="0"/>
              <a:t>“Given their </a:t>
            </a:r>
            <a:r>
              <a:rPr lang="en-US" dirty="0"/>
              <a:t>access, however, </a:t>
            </a:r>
            <a:r>
              <a:rPr lang="en-US" u="sng" dirty="0"/>
              <a:t>health professionals abuse </a:t>
            </a:r>
            <a:r>
              <a:rPr lang="en-US" u="sng" dirty="0" smtClean="0"/>
              <a:t>prescription drugs </a:t>
            </a:r>
            <a:r>
              <a:rPr lang="en-US" u="sng" dirty="0"/>
              <a:t>more often</a:t>
            </a:r>
            <a:r>
              <a:rPr lang="en-US" dirty="0"/>
              <a:t> and “street” drugs less often than </a:t>
            </a:r>
            <a:r>
              <a:rPr lang="en-US" dirty="0" smtClean="0"/>
              <a:t>does the </a:t>
            </a:r>
            <a:r>
              <a:rPr lang="en-US" dirty="0"/>
              <a:t>general </a:t>
            </a:r>
            <a:r>
              <a:rPr lang="en-US" dirty="0" smtClean="0"/>
              <a:t>population”</a:t>
            </a:r>
          </a:p>
          <a:p>
            <a:r>
              <a:rPr lang="en-US" dirty="0" smtClean="0"/>
              <a:t>“Substance </a:t>
            </a:r>
            <a:r>
              <a:rPr lang="en-US" dirty="0"/>
              <a:t>abuse frequently coexists with and </a:t>
            </a:r>
            <a:r>
              <a:rPr lang="en-US" dirty="0" smtClean="0"/>
              <a:t>complicates other </a:t>
            </a:r>
            <a:r>
              <a:rPr lang="en-US" dirty="0"/>
              <a:t>psychiatric disorders, and it is a common </a:t>
            </a:r>
            <a:r>
              <a:rPr lang="en-US" dirty="0" smtClean="0"/>
              <a:t>and often </a:t>
            </a:r>
            <a:r>
              <a:rPr lang="en-US" dirty="0"/>
              <a:t>unrecognized cause of physical </a:t>
            </a:r>
            <a:r>
              <a:rPr lang="en-US" dirty="0" smtClean="0"/>
              <a:t>morbidity”</a:t>
            </a:r>
          </a:p>
          <a:p>
            <a:r>
              <a:rPr lang="en-US" dirty="0" smtClean="0"/>
              <a:t>“</a:t>
            </a:r>
            <a:r>
              <a:rPr lang="en-US" b="1" dirty="0" smtClean="0"/>
              <a:t>Nonmedical use of </a:t>
            </a:r>
            <a:r>
              <a:rPr lang="en-US" b="1" dirty="0"/>
              <a:t>prescription drugs</a:t>
            </a:r>
            <a:r>
              <a:rPr lang="en-US" dirty="0"/>
              <a:t> among youths aged 12 to 17 and </a:t>
            </a:r>
            <a:r>
              <a:rPr lang="en-US" dirty="0" smtClean="0"/>
              <a:t>young adults </a:t>
            </a:r>
            <a:r>
              <a:rPr lang="en-US" dirty="0"/>
              <a:t>aged 18 to 25 in 2012 was the </a:t>
            </a:r>
            <a:r>
              <a:rPr lang="en-US" b="1" dirty="0"/>
              <a:t>second most </a:t>
            </a:r>
            <a:r>
              <a:rPr lang="en-US" b="1" dirty="0" smtClean="0"/>
              <a:t>prevalent illicit </a:t>
            </a:r>
            <a:r>
              <a:rPr lang="en-US" b="1" dirty="0"/>
              <a:t>drug use category</a:t>
            </a:r>
            <a:r>
              <a:rPr lang="en-US" dirty="0"/>
              <a:t>, with marijuana being </a:t>
            </a:r>
            <a:r>
              <a:rPr lang="en-US" dirty="0" smtClean="0"/>
              <a:t>first.  The survey also </a:t>
            </a:r>
            <a:r>
              <a:rPr lang="en-US" dirty="0"/>
              <a:t>found that </a:t>
            </a:r>
            <a:r>
              <a:rPr lang="en-US" b="1" u="sng" dirty="0"/>
              <a:t>over half</a:t>
            </a:r>
            <a:r>
              <a:rPr lang="en-US" dirty="0"/>
              <a:t> of all prescription drug </a:t>
            </a:r>
            <a:r>
              <a:rPr lang="en-US" dirty="0" smtClean="0"/>
              <a:t>abusers had </a:t>
            </a:r>
            <a:r>
              <a:rPr lang="en-US" b="1" dirty="0"/>
              <a:t>obtained the prescription medication</a:t>
            </a:r>
            <a:r>
              <a:rPr lang="en-US" dirty="0"/>
              <a:t> </a:t>
            </a:r>
            <a:r>
              <a:rPr lang="en-US" b="1" u="sng" dirty="0"/>
              <a:t>“from a friend </a:t>
            </a:r>
            <a:r>
              <a:rPr lang="en-US" b="1" u="sng" dirty="0" smtClean="0"/>
              <a:t>or relative </a:t>
            </a:r>
            <a:r>
              <a:rPr lang="en-US" b="1" u="sng" dirty="0"/>
              <a:t>for free”</a:t>
            </a:r>
            <a:r>
              <a:rPr lang="en-US" dirty="0"/>
              <a:t> as compared to the 3.9% who had </a:t>
            </a:r>
            <a:r>
              <a:rPr lang="en-US" dirty="0" smtClean="0"/>
              <a:t>obtained the </a:t>
            </a:r>
            <a:r>
              <a:rPr lang="en-US" dirty="0"/>
              <a:t>medication from a drug dealer or other </a:t>
            </a:r>
            <a:r>
              <a:rPr lang="en-US" dirty="0" smtClean="0"/>
              <a:t>stranger”</a:t>
            </a:r>
            <a:endParaRPr lang="en-US" dirty="0"/>
          </a:p>
        </p:txBody>
      </p:sp>
    </p:spTree>
    <p:extLst>
      <p:ext uri="{BB962C8B-B14F-4D97-AF65-F5344CB8AC3E}">
        <p14:creationId xmlns:p14="http://schemas.microsoft.com/office/powerpoint/2010/main" val="1041482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ASHP – Education Highlights</a:t>
            </a:r>
            <a:endParaRPr lang="en-US" dirty="0"/>
          </a:p>
        </p:txBody>
      </p:sp>
      <p:sp>
        <p:nvSpPr>
          <p:cNvPr id="3" name="Content Placeholder 2"/>
          <p:cNvSpPr>
            <a:spLocks noGrp="1"/>
          </p:cNvSpPr>
          <p:nvPr>
            <p:ph idx="1"/>
          </p:nvPr>
        </p:nvSpPr>
        <p:spPr/>
        <p:txBody>
          <a:bodyPr>
            <a:normAutofit/>
          </a:bodyPr>
          <a:lstStyle/>
          <a:p>
            <a:r>
              <a:rPr lang="en-US" dirty="0" smtClean="0"/>
              <a:t>1.  “Providing </a:t>
            </a:r>
            <a:r>
              <a:rPr lang="en-US" b="1" dirty="0"/>
              <a:t>information and referral to </a:t>
            </a:r>
            <a:r>
              <a:rPr lang="en-US" b="1" u="sng" dirty="0"/>
              <a:t>support </a:t>
            </a:r>
            <a:r>
              <a:rPr lang="en-US" b="1" u="sng" dirty="0" smtClean="0"/>
              <a:t>groups</a:t>
            </a:r>
            <a:r>
              <a:rPr lang="en-US" b="1" dirty="0" smtClean="0"/>
              <a:t>…</a:t>
            </a:r>
            <a:r>
              <a:rPr lang="en-US" dirty="0" smtClean="0"/>
              <a:t>”</a:t>
            </a:r>
          </a:p>
          <a:p>
            <a:r>
              <a:rPr lang="en-US" dirty="0" smtClean="0"/>
              <a:t>3. “Fostering </a:t>
            </a:r>
            <a:r>
              <a:rPr lang="en-US" dirty="0"/>
              <a:t>the </a:t>
            </a:r>
            <a:r>
              <a:rPr lang="en-US" b="1" dirty="0"/>
              <a:t>development of</a:t>
            </a:r>
            <a:r>
              <a:rPr lang="en-US" dirty="0"/>
              <a:t> undergraduate </a:t>
            </a:r>
            <a:r>
              <a:rPr lang="en-US" dirty="0" smtClean="0"/>
              <a:t>and graduate </a:t>
            </a:r>
            <a:r>
              <a:rPr lang="en-US" dirty="0"/>
              <a:t>college of pharmacy </a:t>
            </a:r>
            <a:r>
              <a:rPr lang="en-US" b="1" dirty="0" smtClean="0"/>
              <a:t>curricula</a:t>
            </a:r>
            <a:r>
              <a:rPr lang="en-US" dirty="0" smtClean="0"/>
              <a:t>…on </a:t>
            </a:r>
            <a:r>
              <a:rPr lang="en-US" dirty="0"/>
              <a:t>the topic of </a:t>
            </a:r>
            <a:r>
              <a:rPr lang="en-US" b="1" dirty="0"/>
              <a:t>substance </a:t>
            </a:r>
            <a:r>
              <a:rPr lang="en-US" b="1" dirty="0" smtClean="0"/>
              <a:t>abuse prevention</a:t>
            </a:r>
            <a:r>
              <a:rPr lang="en-US" b="1" dirty="0"/>
              <a:t>, education, and </a:t>
            </a:r>
            <a:r>
              <a:rPr lang="en-US" b="1" dirty="0" smtClean="0"/>
              <a:t>assistance</a:t>
            </a:r>
            <a:r>
              <a:rPr lang="en-US" dirty="0" smtClean="0"/>
              <a:t>”</a:t>
            </a:r>
          </a:p>
          <a:p>
            <a:r>
              <a:rPr lang="en-US" dirty="0" smtClean="0"/>
              <a:t>5.  “</a:t>
            </a:r>
            <a:r>
              <a:rPr lang="en-US" dirty="0"/>
              <a:t>Instructing drug abuse counselors in drug </a:t>
            </a:r>
            <a:r>
              <a:rPr lang="en-US" dirty="0" smtClean="0"/>
              <a:t>treatment programs </a:t>
            </a:r>
            <a:r>
              <a:rPr lang="en-US" b="1" dirty="0"/>
              <a:t>about the pharmacology of abused </a:t>
            </a:r>
            <a:r>
              <a:rPr lang="en-US" b="1" dirty="0" smtClean="0"/>
              <a:t>substances</a:t>
            </a:r>
            <a:r>
              <a:rPr lang="en-US" dirty="0" smtClean="0"/>
              <a:t> </a:t>
            </a:r>
            <a:r>
              <a:rPr lang="en-US" b="1" dirty="0" smtClean="0"/>
              <a:t>and</a:t>
            </a:r>
            <a:r>
              <a:rPr lang="en-US" dirty="0" smtClean="0"/>
              <a:t> </a:t>
            </a:r>
            <a:r>
              <a:rPr lang="en-US" dirty="0"/>
              <a:t>medications used for </a:t>
            </a:r>
            <a:r>
              <a:rPr lang="en-US" b="1" dirty="0" smtClean="0"/>
              <a:t>detoxification</a:t>
            </a:r>
            <a:r>
              <a:rPr lang="en-US" dirty="0" smtClean="0"/>
              <a:t>”</a:t>
            </a:r>
          </a:p>
          <a:p>
            <a:r>
              <a:rPr lang="en-US" dirty="0" smtClean="0"/>
              <a:t>7. </a:t>
            </a:r>
            <a:r>
              <a:rPr lang="en-US" b="1" dirty="0"/>
              <a:t>Maintaining professional competency in </a:t>
            </a:r>
            <a:r>
              <a:rPr lang="en-US" b="1" dirty="0" smtClean="0"/>
              <a:t>substance abuse </a:t>
            </a:r>
            <a:r>
              <a:rPr lang="en-US" dirty="0"/>
              <a:t>prevention, education, and assistance </a:t>
            </a:r>
            <a:r>
              <a:rPr lang="en-US" dirty="0" smtClean="0"/>
              <a:t>through formal </a:t>
            </a:r>
            <a:r>
              <a:rPr lang="en-US" dirty="0"/>
              <a:t>and informal continuing education</a:t>
            </a:r>
          </a:p>
        </p:txBody>
      </p:sp>
    </p:spTree>
    <p:extLst>
      <p:ext uri="{BB962C8B-B14F-4D97-AF65-F5344CB8AC3E}">
        <p14:creationId xmlns:p14="http://schemas.microsoft.com/office/powerpoint/2010/main" val="3627250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Examples of Curricula with Naloxone incorporated:</a:t>
            </a:r>
            <a:r>
              <a:rPr lang="en-US" dirty="0" smtClean="0"/>
              <a:t>	</a:t>
            </a:r>
            <a:endParaRPr lang="en-US" dirty="0"/>
          </a:p>
        </p:txBody>
      </p:sp>
      <p:sp>
        <p:nvSpPr>
          <p:cNvPr id="3" name="Content Placeholder 2"/>
          <p:cNvSpPr>
            <a:spLocks noGrp="1"/>
          </p:cNvSpPr>
          <p:nvPr>
            <p:ph idx="1"/>
          </p:nvPr>
        </p:nvSpPr>
        <p:spPr/>
        <p:txBody>
          <a:bodyPr>
            <a:normAutofit/>
          </a:bodyPr>
          <a:lstStyle/>
          <a:p>
            <a:r>
              <a:rPr lang="en-US" sz="4000" dirty="0" smtClean="0"/>
              <a:t>West Virginia University</a:t>
            </a:r>
          </a:p>
          <a:p>
            <a:r>
              <a:rPr lang="en-US" sz="4000" dirty="0" smtClean="0"/>
              <a:t>Ohio State University</a:t>
            </a:r>
          </a:p>
          <a:p>
            <a:r>
              <a:rPr lang="en-US" sz="4000" dirty="0" smtClean="0"/>
              <a:t>Marshall University</a:t>
            </a:r>
            <a:endParaRPr lang="en-US" sz="4000" dirty="0"/>
          </a:p>
        </p:txBody>
      </p:sp>
    </p:spTree>
    <p:extLst>
      <p:ext uri="{BB962C8B-B14F-4D97-AF65-F5344CB8AC3E}">
        <p14:creationId xmlns:p14="http://schemas.microsoft.com/office/powerpoint/2010/main" val="2242322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Changing Hats…</a:t>
            </a:r>
            <a:endParaRPr lang="en-US" sz="6000" dirty="0"/>
          </a:p>
        </p:txBody>
      </p:sp>
      <p:sp>
        <p:nvSpPr>
          <p:cNvPr id="5" name="Content Placeholder 4"/>
          <p:cNvSpPr>
            <a:spLocks noGrp="1"/>
          </p:cNvSpPr>
          <p:nvPr>
            <p:ph idx="1"/>
          </p:nvPr>
        </p:nvSpPr>
        <p:spPr/>
        <p:txBody>
          <a:bodyPr>
            <a:normAutofit fontScale="92500" lnSpcReduction="10000"/>
          </a:bodyPr>
          <a:lstStyle/>
          <a:p>
            <a:pPr marL="0" indent="0">
              <a:buNone/>
            </a:pPr>
            <a:r>
              <a:rPr lang="en-US" sz="4000" dirty="0"/>
              <a:t>As a Pharmacy Student, Why do I Care?</a:t>
            </a:r>
            <a:endParaRPr lang="en-US" sz="4000" dirty="0" smtClean="0"/>
          </a:p>
          <a:p>
            <a:pPr marL="0" indent="0">
              <a:buNone/>
            </a:pPr>
            <a:endParaRPr lang="en-US" sz="1300" dirty="0"/>
          </a:p>
          <a:p>
            <a:pPr marL="0" indent="0">
              <a:buNone/>
            </a:pPr>
            <a:r>
              <a:rPr lang="en-US" sz="4000" dirty="0" smtClean="0"/>
              <a:t>This </a:t>
            </a:r>
            <a:r>
              <a:rPr lang="en-US" sz="4000" dirty="0" smtClean="0"/>
              <a:t>is a healthcare crisis </a:t>
            </a:r>
          </a:p>
          <a:p>
            <a:pPr lvl="1"/>
            <a:r>
              <a:rPr lang="en-US" sz="2800" dirty="0" smtClean="0"/>
              <a:t>Statistics: ~78 people died each day from an opioid overdose between 2000 and 2014 (more than 1 every 8 hours)</a:t>
            </a:r>
            <a:r>
              <a:rPr lang="en-US" sz="2800" baseline="30000" dirty="0" smtClean="0"/>
              <a:t>a</a:t>
            </a:r>
            <a:r>
              <a:rPr lang="en-US" sz="2800" dirty="0" smtClean="0"/>
              <a:t>…deaths increased each year</a:t>
            </a:r>
          </a:p>
          <a:p>
            <a:pPr lvl="1"/>
            <a:endParaRPr lang="en-US" dirty="0" smtClean="0"/>
          </a:p>
          <a:p>
            <a:pPr marL="0" indent="0">
              <a:buNone/>
            </a:pPr>
            <a:r>
              <a:rPr lang="en-US" sz="4000" dirty="0" smtClean="0"/>
              <a:t>We need to explain how we all got here</a:t>
            </a:r>
          </a:p>
          <a:p>
            <a:pPr lvl="1"/>
            <a:r>
              <a:rPr lang="en-US" sz="2800" dirty="0" smtClean="0"/>
              <a:t>Turning a blind eye…and more…we need to accept our part of the blame for this crisis</a:t>
            </a:r>
          </a:p>
        </p:txBody>
      </p:sp>
      <p:sp>
        <p:nvSpPr>
          <p:cNvPr id="6" name="TextBox 5"/>
          <p:cNvSpPr txBox="1"/>
          <p:nvPr/>
        </p:nvSpPr>
        <p:spPr>
          <a:xfrm>
            <a:off x="838200" y="6268995"/>
            <a:ext cx="10515600" cy="369332"/>
          </a:xfrm>
          <a:prstGeom prst="rect">
            <a:avLst/>
          </a:prstGeom>
          <a:noFill/>
        </p:spPr>
        <p:txBody>
          <a:bodyPr wrap="square" rtlCol="0">
            <a:spAutoFit/>
          </a:bodyPr>
          <a:lstStyle/>
          <a:p>
            <a:r>
              <a:rPr lang="en-US" dirty="0" smtClean="0">
                <a:solidFill>
                  <a:prstClr val="black"/>
                </a:solidFill>
              </a:rPr>
              <a:t>a. </a:t>
            </a:r>
            <a:r>
              <a:rPr lang="en-US" dirty="0" smtClean="0">
                <a:solidFill>
                  <a:prstClr val="black"/>
                </a:solidFill>
                <a:hlinkClick r:id="rId2"/>
              </a:rPr>
              <a:t>https://www.cdc.gov/drugoverdose/epidemic/index.html</a:t>
            </a:r>
            <a:r>
              <a:rPr lang="en-US" dirty="0" smtClean="0">
                <a:solidFill>
                  <a:prstClr val="black"/>
                </a:solidFill>
              </a:rPr>
              <a:t>  Accessed 9-7-2016</a:t>
            </a:r>
            <a:endParaRPr lang="en-US" dirty="0">
              <a:solidFill>
                <a:prstClr val="black"/>
              </a:solidFill>
            </a:endParaRPr>
          </a:p>
        </p:txBody>
      </p:sp>
    </p:spTree>
    <p:extLst>
      <p:ext uri="{BB962C8B-B14F-4D97-AF65-F5344CB8AC3E}">
        <p14:creationId xmlns:p14="http://schemas.microsoft.com/office/powerpoint/2010/main" val="19211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2</a:t>
            </a:r>
            <a:endParaRPr lang="en-US" dirty="0"/>
          </a:p>
        </p:txBody>
      </p:sp>
      <p:sp>
        <p:nvSpPr>
          <p:cNvPr id="3" name="Content Placeholder 2"/>
          <p:cNvSpPr>
            <a:spLocks noGrp="1"/>
          </p:cNvSpPr>
          <p:nvPr>
            <p:ph idx="1"/>
          </p:nvPr>
        </p:nvSpPr>
        <p:spPr/>
        <p:txBody>
          <a:bodyPr/>
          <a:lstStyle/>
          <a:p>
            <a:pPr marL="0" indent="0">
              <a:buNone/>
            </a:pPr>
            <a:r>
              <a:rPr lang="en-US" sz="4000" dirty="0" smtClean="0"/>
              <a:t>Which of the following can be a deterrent to increasing naloxone access to those in need?</a:t>
            </a:r>
          </a:p>
          <a:p>
            <a:pPr marL="914400" lvl="1" indent="-457200">
              <a:buFont typeface="+mj-lt"/>
              <a:buAutoNum type="alphaUcPeriod"/>
            </a:pPr>
            <a:r>
              <a:rPr lang="en-US" sz="3200" dirty="0" smtClean="0"/>
              <a:t>State law requiring patient-provider relationship for all prescriptions</a:t>
            </a:r>
          </a:p>
          <a:p>
            <a:pPr marL="914400" lvl="1" indent="-457200">
              <a:buFont typeface="+mj-lt"/>
              <a:buAutoNum type="alphaUcPeriod"/>
            </a:pPr>
            <a:r>
              <a:rPr lang="en-US" sz="3200" dirty="0" smtClean="0"/>
              <a:t>State law liability waiver for prescribers when providing naloxone in good faith</a:t>
            </a:r>
          </a:p>
          <a:p>
            <a:pPr marL="914400" lvl="1" indent="-457200">
              <a:buFont typeface="+mj-lt"/>
              <a:buAutoNum type="alphaUcPeriod"/>
            </a:pPr>
            <a:r>
              <a:rPr lang="en-US" sz="3200" dirty="0" smtClean="0"/>
              <a:t>Good Samaritan laws permitting bystanders to administer naloxone without fear of prosecution </a:t>
            </a:r>
            <a:endParaRPr lang="en-US" sz="3200" dirty="0"/>
          </a:p>
        </p:txBody>
      </p:sp>
    </p:spTree>
    <p:extLst>
      <p:ext uri="{BB962C8B-B14F-4D97-AF65-F5344CB8AC3E}">
        <p14:creationId xmlns:p14="http://schemas.microsoft.com/office/powerpoint/2010/main" val="3542368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Students See…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Oh yeah, we covered pain meds in school.  But my pharmacy dispenses pain meds all day long.  That’s all we dispense…</a:t>
            </a:r>
          </a:p>
          <a:p>
            <a:pPr lvl="1"/>
            <a:r>
              <a:rPr lang="en-US" dirty="0" smtClean="0"/>
              <a:t>What I am seeing in practice is not lining up with what I am being taught</a:t>
            </a:r>
          </a:p>
          <a:p>
            <a:pPr marL="0" indent="0">
              <a:buNone/>
            </a:pPr>
            <a:r>
              <a:rPr lang="en-US" dirty="0" smtClean="0"/>
              <a:t>What students see in practice:</a:t>
            </a:r>
          </a:p>
          <a:p>
            <a:r>
              <a:rPr lang="en-US" dirty="0" smtClean="0"/>
              <a:t>“</a:t>
            </a:r>
            <a:r>
              <a:rPr lang="en-US" dirty="0"/>
              <a:t>The survey found that 119 million Americans age 12 and over took prescription psychotherapeutic drugs. That's </a:t>
            </a:r>
            <a:r>
              <a:rPr lang="en-US" b="1" u="sng" dirty="0"/>
              <a:t>45 percent of the population</a:t>
            </a:r>
            <a:r>
              <a:rPr lang="en-US" dirty="0" smtClean="0"/>
              <a:t>.”</a:t>
            </a:r>
          </a:p>
          <a:p>
            <a:r>
              <a:rPr lang="en-US" dirty="0"/>
              <a:t>"</a:t>
            </a:r>
            <a:r>
              <a:rPr lang="en-US" b="1" dirty="0"/>
              <a:t>One in 12 </a:t>
            </a:r>
            <a:r>
              <a:rPr lang="en-US" dirty="0"/>
              <a:t>people aged 12 or over </a:t>
            </a:r>
            <a:r>
              <a:rPr lang="en-US" b="1" dirty="0"/>
              <a:t>needed treatment for substance use disorder</a:t>
            </a:r>
            <a:r>
              <a:rPr lang="en-US" dirty="0"/>
              <a:t>, yet </a:t>
            </a:r>
            <a:r>
              <a:rPr lang="en-US" b="1" dirty="0"/>
              <a:t>nearly 90 percent of those people didn't get specialty treatment</a:t>
            </a:r>
            <a:r>
              <a:rPr lang="en-US" dirty="0"/>
              <a:t> that could have helped them toward recovery," said Kana Enomoto, SAMHSA's principal deputy administrator</a:t>
            </a:r>
          </a:p>
        </p:txBody>
      </p:sp>
      <p:sp>
        <p:nvSpPr>
          <p:cNvPr id="4" name="TextBox 3"/>
          <p:cNvSpPr txBox="1"/>
          <p:nvPr/>
        </p:nvSpPr>
        <p:spPr>
          <a:xfrm>
            <a:off x="2504661" y="6341165"/>
            <a:ext cx="9342782" cy="738664"/>
          </a:xfrm>
          <a:prstGeom prst="rect">
            <a:avLst/>
          </a:prstGeom>
          <a:noFill/>
        </p:spPr>
        <p:txBody>
          <a:bodyPr wrap="square" rtlCol="0">
            <a:spAutoFit/>
          </a:bodyPr>
          <a:lstStyle/>
          <a:p>
            <a:r>
              <a:rPr lang="en-US" sz="1200" dirty="0">
                <a:hlinkClick r:id="rId3"/>
              </a:rPr>
              <a:t>http://www.npr.org/sections/health-shots/2016/09/08/493151952/widespread-use-of-prescription-drugs-provides-ample-supply-for-abuse</a:t>
            </a:r>
            <a:r>
              <a:rPr lang="en-US" sz="1200" dirty="0"/>
              <a:t>  Accessed 9-8-2016</a:t>
            </a:r>
          </a:p>
          <a:p>
            <a:endParaRPr lang="en-US" dirty="0"/>
          </a:p>
        </p:txBody>
      </p:sp>
    </p:spTree>
    <p:extLst>
      <p:ext uri="{BB962C8B-B14F-4D97-AF65-F5344CB8AC3E}">
        <p14:creationId xmlns:p14="http://schemas.microsoft.com/office/powerpoint/2010/main" val="106104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Topics Should be Expanded?</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Hyperalgesia</a:t>
            </a:r>
            <a:r>
              <a:rPr lang="en-US" dirty="0" smtClean="0"/>
              <a:t> – </a:t>
            </a:r>
          </a:p>
          <a:p>
            <a:pPr lvl="1"/>
            <a:r>
              <a:rPr lang="en-US" dirty="0" smtClean="0"/>
              <a:t>A rarity?…Even now?</a:t>
            </a:r>
          </a:p>
          <a:p>
            <a:pPr lvl="1"/>
            <a:r>
              <a:rPr lang="en-US" dirty="0" smtClean="0"/>
              <a:t>Over the last 14 years, my APPE students have not known what it was</a:t>
            </a:r>
          </a:p>
          <a:p>
            <a:pPr lvl="1"/>
            <a:r>
              <a:rPr lang="en-US" dirty="0" smtClean="0"/>
              <a:t>Research link – how much hyperalgesia is happening today?</a:t>
            </a:r>
          </a:p>
          <a:p>
            <a:pPr marL="0" indent="0">
              <a:buNone/>
            </a:pPr>
            <a:r>
              <a:rPr lang="en-US" b="1" dirty="0" smtClean="0"/>
              <a:t>Just who is addicted</a:t>
            </a:r>
            <a:r>
              <a:rPr lang="en-US" dirty="0" smtClean="0"/>
              <a:t>?</a:t>
            </a:r>
          </a:p>
          <a:p>
            <a:pPr marL="0" indent="0">
              <a:buNone/>
            </a:pPr>
            <a:r>
              <a:rPr lang="en-US" b="1" dirty="0" smtClean="0"/>
              <a:t>Tolerance needs </a:t>
            </a:r>
            <a:r>
              <a:rPr lang="en-US" b="1" dirty="0"/>
              <a:t>to be </a:t>
            </a:r>
            <a:r>
              <a:rPr lang="en-US" b="1" dirty="0" smtClean="0"/>
              <a:t>well explained</a:t>
            </a:r>
          </a:p>
          <a:p>
            <a:pPr lvl="1"/>
            <a:r>
              <a:rPr lang="en-US" dirty="0" smtClean="0"/>
              <a:t>How long does it take to become tolerant to a dose of opiates?</a:t>
            </a:r>
          </a:p>
          <a:p>
            <a:pPr lvl="2"/>
            <a:r>
              <a:rPr lang="en-US" dirty="0" smtClean="0"/>
              <a:t>Is this the same for Rx medications as it is for street opiates?</a:t>
            </a:r>
          </a:p>
          <a:p>
            <a:pPr lvl="2"/>
            <a:r>
              <a:rPr lang="en-US" dirty="0" smtClean="0"/>
              <a:t>If so, how many of your patients are tolerant to the dose they are taking?</a:t>
            </a:r>
          </a:p>
          <a:p>
            <a:pPr lvl="2"/>
            <a:r>
              <a:rPr lang="en-US" dirty="0" smtClean="0"/>
              <a:t>Do your patients have hyperalgesia?</a:t>
            </a:r>
          </a:p>
        </p:txBody>
      </p:sp>
      <p:pic>
        <p:nvPicPr>
          <p:cNvPr id="4" name="Picture 3"/>
          <p:cNvPicPr>
            <a:picLocks noChangeAspect="1"/>
          </p:cNvPicPr>
          <p:nvPr/>
        </p:nvPicPr>
        <p:blipFill>
          <a:blip r:embed="rId2"/>
          <a:stretch>
            <a:fillRect/>
          </a:stretch>
        </p:blipFill>
        <p:spPr>
          <a:xfrm>
            <a:off x="9344754" y="78154"/>
            <a:ext cx="2009046" cy="2144407"/>
          </a:xfrm>
          <a:prstGeom prst="rect">
            <a:avLst/>
          </a:prstGeom>
        </p:spPr>
      </p:pic>
      <p:sp>
        <p:nvSpPr>
          <p:cNvPr id="5" name="TextBox 4"/>
          <p:cNvSpPr txBox="1"/>
          <p:nvPr/>
        </p:nvSpPr>
        <p:spPr>
          <a:xfrm>
            <a:off x="9512300" y="2222561"/>
            <a:ext cx="2014415" cy="369332"/>
          </a:xfrm>
          <a:prstGeom prst="rect">
            <a:avLst/>
          </a:prstGeom>
          <a:noFill/>
        </p:spPr>
        <p:txBody>
          <a:bodyPr wrap="square" rtlCol="0">
            <a:spAutoFit/>
          </a:bodyPr>
          <a:lstStyle/>
          <a:p>
            <a:r>
              <a:rPr lang="en-US" dirty="0" smtClean="0">
                <a:solidFill>
                  <a:srgbClr val="0070C0"/>
                </a:solidFill>
              </a:rPr>
              <a:t>Is pain a blessing?</a:t>
            </a:r>
            <a:endParaRPr lang="en-US" dirty="0">
              <a:solidFill>
                <a:srgbClr val="0070C0"/>
              </a:solidFill>
            </a:endParaRPr>
          </a:p>
        </p:txBody>
      </p:sp>
      <p:sp>
        <p:nvSpPr>
          <p:cNvPr id="6" name="TextBox 5"/>
          <p:cNvSpPr txBox="1"/>
          <p:nvPr/>
        </p:nvSpPr>
        <p:spPr>
          <a:xfrm>
            <a:off x="7799754" y="5671865"/>
            <a:ext cx="3899876" cy="215444"/>
          </a:xfrm>
          <a:prstGeom prst="rect">
            <a:avLst/>
          </a:prstGeom>
          <a:noFill/>
        </p:spPr>
        <p:txBody>
          <a:bodyPr wrap="square" rtlCol="0">
            <a:spAutoFit/>
          </a:bodyPr>
          <a:lstStyle/>
          <a:p>
            <a:r>
              <a:rPr lang="en-US" sz="800" dirty="0" smtClean="0">
                <a:solidFill>
                  <a:prstClr val="black"/>
                </a:solidFill>
              </a:rPr>
              <a:t>Image accessed on 9-13-2016 from </a:t>
            </a:r>
            <a:r>
              <a:rPr lang="en-US" sz="800" dirty="0" smtClean="0">
                <a:solidFill>
                  <a:prstClr val="black"/>
                </a:solidFill>
                <a:hlinkClick r:id="rId3"/>
              </a:rPr>
              <a:t>http://centerpointacupuncture.com/?page_id=28</a:t>
            </a:r>
            <a:r>
              <a:rPr lang="en-US" sz="800" dirty="0" smtClean="0">
                <a:solidFill>
                  <a:prstClr val="black"/>
                </a:solidFill>
              </a:rPr>
              <a:t> </a:t>
            </a:r>
            <a:endParaRPr lang="en-US" sz="800" dirty="0">
              <a:solidFill>
                <a:prstClr val="black"/>
              </a:solidFill>
            </a:endParaRPr>
          </a:p>
        </p:txBody>
      </p:sp>
      <p:sp>
        <p:nvSpPr>
          <p:cNvPr id="7" name="TextBox 6"/>
          <p:cNvSpPr txBox="1"/>
          <p:nvPr/>
        </p:nvSpPr>
        <p:spPr>
          <a:xfrm>
            <a:off x="838200" y="6278880"/>
            <a:ext cx="8506554" cy="369332"/>
          </a:xfrm>
          <a:prstGeom prst="rect">
            <a:avLst/>
          </a:prstGeom>
          <a:noFill/>
        </p:spPr>
        <p:txBody>
          <a:bodyPr wrap="square" rtlCol="0">
            <a:spAutoFit/>
          </a:bodyPr>
          <a:lstStyle/>
          <a:p>
            <a:r>
              <a:rPr lang="en-US" dirty="0" smtClean="0"/>
              <a:t>A quick literature search shows that hyperalgesia is a very hot topic in 2015 and 2016…</a:t>
            </a:r>
            <a:endParaRPr lang="en-US" dirty="0"/>
          </a:p>
        </p:txBody>
      </p:sp>
    </p:spTree>
    <p:extLst>
      <p:ext uri="{BB962C8B-B14F-4D97-AF65-F5344CB8AC3E}">
        <p14:creationId xmlns:p14="http://schemas.microsoft.com/office/powerpoint/2010/main" val="180290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Making Hyperalgesia a Major Issue</a:t>
            </a:r>
            <a:endParaRPr lang="en-US" dirty="0"/>
          </a:p>
        </p:txBody>
      </p:sp>
      <p:sp>
        <p:nvSpPr>
          <p:cNvPr id="3" name="Content Placeholder 2"/>
          <p:cNvSpPr>
            <a:spLocks noGrp="1"/>
          </p:cNvSpPr>
          <p:nvPr>
            <p:ph idx="1"/>
          </p:nvPr>
        </p:nvSpPr>
        <p:spPr/>
        <p:txBody>
          <a:bodyPr>
            <a:normAutofit/>
          </a:bodyPr>
          <a:lstStyle/>
          <a:p>
            <a:r>
              <a:rPr lang="en-US" sz="1600" u="sng" dirty="0" smtClean="0">
                <a:hlinkClick r:id="rId2" tooltip="Pain medicine (Malden, Mass.)."/>
              </a:rPr>
              <a:t>Pain Med.</a:t>
            </a:r>
            <a:r>
              <a:rPr lang="en-US" sz="1600" dirty="0" smtClean="0"/>
              <a:t> 2015 Oct;16 Suppl 1:S32-6. doi: 10.1111/pme.12914.  </a:t>
            </a:r>
            <a:r>
              <a:rPr lang="en-US" sz="1600" b="1" dirty="0" smtClean="0"/>
              <a:t>Opioid Induced Hyperalgesia.  </a:t>
            </a:r>
            <a:r>
              <a:rPr lang="en-US" sz="1600" u="sng" dirty="0" smtClean="0">
                <a:hlinkClick r:id="rId3"/>
              </a:rPr>
              <a:t>Yi P</a:t>
            </a:r>
            <a:r>
              <a:rPr lang="en-US" sz="1600" baseline="30000" dirty="0" smtClean="0"/>
              <a:t>1</a:t>
            </a:r>
            <a:r>
              <a:rPr lang="en-US" sz="1600" dirty="0" smtClean="0"/>
              <a:t>, </a:t>
            </a:r>
            <a:r>
              <a:rPr lang="en-US" sz="1600" u="sng" dirty="0" smtClean="0">
                <a:hlinkClick r:id="rId4"/>
              </a:rPr>
              <a:t>Pryzbylkowski P</a:t>
            </a:r>
            <a:r>
              <a:rPr lang="en-US" sz="1600" baseline="30000" dirty="0" smtClean="0"/>
              <a:t>1</a:t>
            </a:r>
            <a:r>
              <a:rPr lang="en-US" sz="1600" dirty="0" smtClean="0"/>
              <a:t>.</a:t>
            </a:r>
          </a:p>
          <a:p>
            <a:pPr lvl="1"/>
            <a:r>
              <a:rPr lang="en-US" sz="2800" dirty="0" smtClean="0"/>
              <a:t>“As more opioids are prescribed, especially to treat chronic nonmalignant pain, OIH becomes more of a relevant and significant issue”</a:t>
            </a:r>
            <a:endParaRPr lang="en-US" sz="2800" u="sng" dirty="0" smtClean="0">
              <a:hlinkClick r:id="rId5" tooltip="Regional anesthesia and pain medicine."/>
            </a:endParaRPr>
          </a:p>
          <a:p>
            <a:pPr lvl="1"/>
            <a:endParaRPr lang="en-US" u="sng" dirty="0">
              <a:hlinkClick r:id="rId5" tooltip="Regional anesthesia and pain medicine."/>
            </a:endParaRPr>
          </a:p>
          <a:p>
            <a:r>
              <a:rPr lang="en-US" sz="1600" u="sng" dirty="0" smtClean="0">
                <a:hlinkClick r:id="rId5" tooltip="Regional anesthesia and pain medicine."/>
              </a:rPr>
              <a:t>Reg </a:t>
            </a:r>
            <a:r>
              <a:rPr lang="en-US" sz="1600" u="sng" dirty="0">
                <a:hlinkClick r:id="rId5" tooltip="Regional anesthesia and pain medicine."/>
              </a:rPr>
              <a:t>Anesth Pain Med.</a:t>
            </a:r>
            <a:r>
              <a:rPr lang="en-US" sz="1600" dirty="0"/>
              <a:t> 2015 Nov-Dec;40(6):663-4. doi: </a:t>
            </a:r>
            <a:r>
              <a:rPr lang="en-US" sz="1600" dirty="0" smtClean="0"/>
              <a:t>10.1097/AAP.0000000000000317.  </a:t>
            </a:r>
            <a:r>
              <a:rPr lang="en-US" sz="1600" b="1" dirty="0" smtClean="0"/>
              <a:t>Clinical </a:t>
            </a:r>
            <a:r>
              <a:rPr lang="en-US" sz="1600" b="1" dirty="0"/>
              <a:t>Diagnosis of Opioid-Induced </a:t>
            </a:r>
            <a:r>
              <a:rPr lang="en-US" sz="1600" b="1" dirty="0" smtClean="0"/>
              <a:t>Hyperalgesia.  </a:t>
            </a:r>
            <a:r>
              <a:rPr lang="en-US" sz="1600" u="sng" dirty="0" smtClean="0">
                <a:hlinkClick r:id="rId6"/>
              </a:rPr>
              <a:t>Mao </a:t>
            </a:r>
            <a:r>
              <a:rPr lang="en-US" sz="1600" u="sng" dirty="0">
                <a:hlinkClick r:id="rId6"/>
              </a:rPr>
              <a:t>J</a:t>
            </a:r>
            <a:r>
              <a:rPr lang="en-US" sz="1600" baseline="30000" dirty="0"/>
              <a:t>1</a:t>
            </a:r>
            <a:r>
              <a:rPr lang="en-US" sz="1600" dirty="0" smtClean="0"/>
              <a:t>.</a:t>
            </a:r>
          </a:p>
          <a:p>
            <a:pPr lvl="1"/>
            <a:r>
              <a:rPr lang="en-US" sz="2800" dirty="0" smtClean="0"/>
              <a:t>“highlight </a:t>
            </a:r>
            <a:r>
              <a:rPr lang="en-US" sz="2800" dirty="0"/>
              <a:t>the importance of judicious utilization of opioids in the treatment of cancer-related pain. In this case, high-dose opioid therapy did not improve chronic pain and contributed to a hyperalgesic </a:t>
            </a:r>
            <a:r>
              <a:rPr lang="en-US" sz="2800" dirty="0" smtClean="0"/>
              <a:t>state”</a:t>
            </a:r>
            <a:endParaRPr lang="en-US" sz="2800" dirty="0"/>
          </a:p>
        </p:txBody>
      </p:sp>
    </p:spTree>
    <p:extLst>
      <p:ext uri="{BB962C8B-B14F-4D97-AF65-F5344CB8AC3E}">
        <p14:creationId xmlns:p14="http://schemas.microsoft.com/office/powerpoint/2010/main" val="23053121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Is Difficult </a:t>
            </a:r>
            <a:endParaRPr lang="en-US" dirty="0"/>
          </a:p>
        </p:txBody>
      </p:sp>
      <p:sp>
        <p:nvSpPr>
          <p:cNvPr id="3" name="Content Placeholder 2"/>
          <p:cNvSpPr>
            <a:spLocks noGrp="1"/>
          </p:cNvSpPr>
          <p:nvPr>
            <p:ph idx="1"/>
          </p:nvPr>
        </p:nvSpPr>
        <p:spPr/>
        <p:txBody>
          <a:bodyPr>
            <a:normAutofit/>
          </a:bodyPr>
          <a:lstStyle/>
          <a:p>
            <a:r>
              <a:rPr lang="en-US" sz="1700" u="sng" dirty="0" smtClean="0">
                <a:hlinkClick r:id="rId2" tooltip="Journal of pain &amp; palliative care pharmacotherapy."/>
              </a:rPr>
              <a:t>J Pain Palliat Care Pharmacother.</a:t>
            </a:r>
            <a:r>
              <a:rPr lang="en-US" sz="1700" dirty="0" smtClean="0"/>
              <a:t> 2015;29(4):378-84. doi: 10.3109/15360288.2015.1082006. Epub 2015 Nov 2.  </a:t>
            </a:r>
            <a:r>
              <a:rPr lang="en-US" sz="1700" b="1" dirty="0" smtClean="0"/>
              <a:t>Opioid-Induced Hyperalgesia: A Diagnostic Dilemma.  </a:t>
            </a:r>
            <a:r>
              <a:rPr lang="en-US" sz="1700" u="sng" dirty="0" smtClean="0">
                <a:hlinkClick r:id="rId3"/>
              </a:rPr>
              <a:t>Carullo V</a:t>
            </a:r>
            <a:r>
              <a:rPr lang="en-US" sz="1700" dirty="0" smtClean="0"/>
              <a:t>, </a:t>
            </a:r>
            <a:r>
              <a:rPr lang="en-US" sz="1700" u="sng" dirty="0" smtClean="0">
                <a:hlinkClick r:id="rId4"/>
              </a:rPr>
              <a:t>Fitz-James I</a:t>
            </a:r>
            <a:r>
              <a:rPr lang="en-US" sz="1700" dirty="0" smtClean="0"/>
              <a:t>, </a:t>
            </a:r>
            <a:r>
              <a:rPr lang="en-US" sz="1700" u="sng" dirty="0" smtClean="0">
                <a:hlinkClick r:id="rId5"/>
              </a:rPr>
              <a:t>Delphin E</a:t>
            </a:r>
            <a:r>
              <a:rPr lang="en-US" sz="1700" dirty="0" smtClean="0"/>
              <a:t>.</a:t>
            </a:r>
          </a:p>
          <a:p>
            <a:pPr lvl="1"/>
            <a:endParaRPr lang="en-US" dirty="0" smtClean="0"/>
          </a:p>
          <a:p>
            <a:r>
              <a:rPr lang="en-US" sz="1600" u="sng" dirty="0" smtClean="0">
                <a:hlinkClick r:id="rId6" tooltip="Regional anesthesia and pain medicine."/>
              </a:rPr>
              <a:t>Reg </a:t>
            </a:r>
            <a:r>
              <a:rPr lang="en-US" sz="1600" u="sng" dirty="0">
                <a:hlinkClick r:id="rId6" tooltip="Regional anesthesia and pain medicine."/>
              </a:rPr>
              <a:t>Anesth Pain Med.</a:t>
            </a:r>
            <a:r>
              <a:rPr lang="en-US" sz="1600" dirty="0"/>
              <a:t> 2015 Nov-Dec;40(6):687-93. doi: </a:t>
            </a:r>
            <a:r>
              <a:rPr lang="en-US" sz="1600" dirty="0" smtClean="0"/>
              <a:t>10.1097/AAP.0000000000000315.  </a:t>
            </a:r>
            <a:r>
              <a:rPr lang="en-US" sz="1600" b="1" dirty="0" smtClean="0"/>
              <a:t>Pressure </a:t>
            </a:r>
            <a:r>
              <a:rPr lang="en-US" sz="1600" b="1" dirty="0"/>
              <a:t>Pain Sensitivity in Patients With Suspected Opioid-Induced </a:t>
            </a:r>
            <a:r>
              <a:rPr lang="en-US" sz="1600" b="1" dirty="0" smtClean="0"/>
              <a:t>Hyperalgesia.  </a:t>
            </a:r>
            <a:r>
              <a:rPr lang="en-US" sz="1600" u="sng" dirty="0" smtClean="0">
                <a:hlinkClick r:id="rId7"/>
              </a:rPr>
              <a:t>Wasserman </a:t>
            </a:r>
            <a:r>
              <a:rPr lang="en-US" sz="1600" u="sng" dirty="0">
                <a:hlinkClick r:id="rId7"/>
              </a:rPr>
              <a:t>RA</a:t>
            </a:r>
            <a:r>
              <a:rPr lang="en-US" sz="1600" baseline="30000" dirty="0"/>
              <a:t>1</a:t>
            </a:r>
            <a:r>
              <a:rPr lang="en-US" sz="1600" dirty="0"/>
              <a:t>, </a:t>
            </a:r>
            <a:r>
              <a:rPr lang="en-US" sz="1600" u="sng" dirty="0">
                <a:hlinkClick r:id="rId8"/>
              </a:rPr>
              <a:t>Hassett AL</a:t>
            </a:r>
            <a:r>
              <a:rPr lang="en-US" sz="1600" dirty="0"/>
              <a:t>, </a:t>
            </a:r>
            <a:r>
              <a:rPr lang="en-US" sz="1600" u="sng" dirty="0">
                <a:hlinkClick r:id="rId9"/>
              </a:rPr>
              <a:t>Harte SE</a:t>
            </a:r>
            <a:r>
              <a:rPr lang="en-US" sz="1600" dirty="0"/>
              <a:t>, </a:t>
            </a:r>
            <a:r>
              <a:rPr lang="en-US" sz="1600" u="sng" dirty="0">
                <a:hlinkClick r:id="rId10"/>
              </a:rPr>
              <a:t>Goesling J</a:t>
            </a:r>
            <a:r>
              <a:rPr lang="en-US" sz="1600" dirty="0"/>
              <a:t>, </a:t>
            </a:r>
            <a:r>
              <a:rPr lang="en-US" sz="1600" u="sng" dirty="0">
                <a:hlinkClick r:id="rId11"/>
              </a:rPr>
              <a:t>Malinoff HL</a:t>
            </a:r>
            <a:r>
              <a:rPr lang="en-US" sz="1600" dirty="0"/>
              <a:t>, </a:t>
            </a:r>
            <a:r>
              <a:rPr lang="en-US" sz="1600" u="sng" dirty="0">
                <a:hlinkClick r:id="rId12"/>
              </a:rPr>
              <a:t>Berland DW</a:t>
            </a:r>
            <a:r>
              <a:rPr lang="en-US" sz="1600" dirty="0"/>
              <a:t>, </a:t>
            </a:r>
            <a:r>
              <a:rPr lang="en-US" sz="1600" u="sng" dirty="0">
                <a:hlinkClick r:id="rId13"/>
              </a:rPr>
              <a:t>Zollars J</a:t>
            </a:r>
            <a:r>
              <a:rPr lang="en-US" sz="1600" dirty="0"/>
              <a:t>, </a:t>
            </a:r>
            <a:r>
              <a:rPr lang="en-US" sz="1600" u="sng" dirty="0">
                <a:hlinkClick r:id="rId14"/>
              </a:rPr>
              <a:t>Moser SE</a:t>
            </a:r>
            <a:r>
              <a:rPr lang="en-US" sz="1600" dirty="0"/>
              <a:t>, </a:t>
            </a:r>
            <a:r>
              <a:rPr lang="en-US" sz="1600" u="sng" dirty="0">
                <a:hlinkClick r:id="rId15"/>
              </a:rPr>
              <a:t>Brummett CM</a:t>
            </a:r>
            <a:r>
              <a:rPr lang="en-US" sz="1600" dirty="0"/>
              <a:t>.</a:t>
            </a:r>
          </a:p>
          <a:p>
            <a:pPr lvl="1"/>
            <a:r>
              <a:rPr lang="en-US" sz="2800" dirty="0" smtClean="0"/>
              <a:t>“…</a:t>
            </a:r>
            <a:r>
              <a:rPr lang="en-US" sz="2800" dirty="0"/>
              <a:t> there was an </a:t>
            </a:r>
            <a:r>
              <a:rPr lang="en-US" sz="2800" b="1" dirty="0"/>
              <a:t>association between higher doses of opioids and having a lower pain tolerance</a:t>
            </a:r>
            <a:r>
              <a:rPr lang="en-US" sz="2800" dirty="0"/>
              <a:t> (r = -0.46, P = 0.041</a:t>
            </a:r>
            <a:r>
              <a:rPr lang="en-US" sz="2800" dirty="0" smtClean="0"/>
              <a:t>)…</a:t>
            </a:r>
            <a:r>
              <a:rPr lang="en-US" sz="2800" dirty="0"/>
              <a:t>Patients on more than 100 mg oral morphine equivalents displayed decreased pressure pain </a:t>
            </a:r>
            <a:r>
              <a:rPr lang="en-US" sz="2800" dirty="0" smtClean="0"/>
              <a:t>tolerance…(</a:t>
            </a:r>
            <a:r>
              <a:rPr lang="en-US" sz="2800" dirty="0"/>
              <a:t>P = 0.042</a:t>
            </a:r>
            <a:r>
              <a:rPr lang="en-US" sz="2800" dirty="0" smtClean="0"/>
              <a:t>)…</a:t>
            </a:r>
            <a:r>
              <a:rPr lang="en-US" sz="2800" dirty="0"/>
              <a:t>suggests that dose might be an important factor in the development of </a:t>
            </a:r>
            <a:r>
              <a:rPr lang="en-US" sz="2800" dirty="0" smtClean="0"/>
              <a:t>hyperalgesia…</a:t>
            </a:r>
          </a:p>
        </p:txBody>
      </p:sp>
    </p:spTree>
    <p:extLst>
      <p:ext uri="{BB962C8B-B14F-4D97-AF65-F5344CB8AC3E}">
        <p14:creationId xmlns:p14="http://schemas.microsoft.com/office/powerpoint/2010/main" val="2987355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Hyperalgesia – Can it be Altered?</a:t>
            </a:r>
            <a:endParaRPr lang="en-US" dirty="0"/>
          </a:p>
        </p:txBody>
      </p:sp>
      <p:sp>
        <p:nvSpPr>
          <p:cNvPr id="3" name="Content Placeholder 2"/>
          <p:cNvSpPr>
            <a:spLocks noGrp="1"/>
          </p:cNvSpPr>
          <p:nvPr>
            <p:ph idx="1"/>
          </p:nvPr>
        </p:nvSpPr>
        <p:spPr/>
        <p:txBody>
          <a:bodyPr>
            <a:normAutofit/>
          </a:bodyPr>
          <a:lstStyle/>
          <a:p>
            <a:r>
              <a:rPr lang="en-US" sz="1600" u="sng" dirty="0">
                <a:hlinkClick r:id="rId2" tooltip="Pain medicine (Malden, Mass.)."/>
              </a:rPr>
              <a:t>Pain Med.</a:t>
            </a:r>
            <a:r>
              <a:rPr lang="en-US" sz="1600" dirty="0"/>
              <a:t> 2016 Mar 1. pii: pnw010. [Epub ahead of </a:t>
            </a:r>
            <a:r>
              <a:rPr lang="en-US" sz="1600" dirty="0" smtClean="0"/>
              <a:t>print]  </a:t>
            </a:r>
            <a:r>
              <a:rPr lang="en-US" sz="1600" b="1" dirty="0" smtClean="0"/>
              <a:t>Changes </a:t>
            </a:r>
            <a:r>
              <a:rPr lang="en-US" sz="1600" b="1" dirty="0"/>
              <a:t>in Pain Sensitivity and Pain Modulation During Oral Opioid Treatment: The Impact of Negative </a:t>
            </a:r>
            <a:r>
              <a:rPr lang="en-US" sz="1600" b="1" dirty="0" smtClean="0"/>
              <a:t>Affect.  </a:t>
            </a:r>
            <a:r>
              <a:rPr lang="en-US" sz="1600" u="sng" dirty="0" smtClean="0">
                <a:hlinkClick r:id="rId3"/>
              </a:rPr>
              <a:t>Edwards </a:t>
            </a:r>
            <a:r>
              <a:rPr lang="en-US" sz="1600" u="sng" dirty="0">
                <a:hlinkClick r:id="rId3"/>
              </a:rPr>
              <a:t>RR</a:t>
            </a:r>
            <a:r>
              <a:rPr lang="en-US" sz="1600" baseline="30000" dirty="0"/>
              <a:t>1</a:t>
            </a:r>
            <a:r>
              <a:rPr lang="en-US" sz="1600" dirty="0"/>
              <a:t>, </a:t>
            </a:r>
            <a:r>
              <a:rPr lang="en-US" sz="1600" u="sng" dirty="0">
                <a:hlinkClick r:id="rId4"/>
              </a:rPr>
              <a:t>Dolman AJ</a:t>
            </a:r>
            <a:r>
              <a:rPr lang="en-US" sz="1600" baseline="30000" dirty="0"/>
              <a:t>2</a:t>
            </a:r>
            <a:r>
              <a:rPr lang="en-US" sz="1600" dirty="0"/>
              <a:t>, </a:t>
            </a:r>
            <a:r>
              <a:rPr lang="en-US" sz="1600" u="sng" dirty="0">
                <a:hlinkClick r:id="rId5"/>
              </a:rPr>
              <a:t>Michna E</a:t>
            </a:r>
            <a:r>
              <a:rPr lang="en-US" sz="1600" baseline="30000" dirty="0"/>
              <a:t>2</a:t>
            </a:r>
            <a:r>
              <a:rPr lang="en-US" sz="1600" dirty="0"/>
              <a:t>, </a:t>
            </a:r>
            <a:r>
              <a:rPr lang="en-US" sz="1600" u="sng" dirty="0">
                <a:hlinkClick r:id="rId6"/>
              </a:rPr>
              <a:t>Katz JN</a:t>
            </a:r>
            <a:r>
              <a:rPr lang="en-US" sz="1600" baseline="30000" dirty="0"/>
              <a:t>3</a:t>
            </a:r>
            <a:r>
              <a:rPr lang="en-US" sz="1600" dirty="0"/>
              <a:t>, </a:t>
            </a:r>
            <a:r>
              <a:rPr lang="en-US" sz="1600" u="sng" dirty="0">
                <a:hlinkClick r:id="rId7"/>
              </a:rPr>
              <a:t>Nedeljkovic SS</a:t>
            </a:r>
            <a:r>
              <a:rPr lang="en-US" sz="1600" baseline="30000" dirty="0"/>
              <a:t>2</a:t>
            </a:r>
            <a:r>
              <a:rPr lang="en-US" sz="1600" dirty="0"/>
              <a:t>, </a:t>
            </a:r>
            <a:r>
              <a:rPr lang="en-US" sz="1600" u="sng" dirty="0">
                <a:hlinkClick r:id="rId8"/>
              </a:rPr>
              <a:t>Janfaza D</a:t>
            </a:r>
            <a:r>
              <a:rPr lang="en-US" sz="1600" baseline="30000" dirty="0"/>
              <a:t>2</a:t>
            </a:r>
            <a:r>
              <a:rPr lang="en-US" sz="1600" dirty="0"/>
              <a:t>, </a:t>
            </a:r>
            <a:r>
              <a:rPr lang="en-US" sz="1600" u="sng" dirty="0">
                <a:hlinkClick r:id="rId9"/>
              </a:rPr>
              <a:t>Isaac Z</a:t>
            </a:r>
            <a:r>
              <a:rPr lang="en-US" sz="1600" baseline="30000" dirty="0"/>
              <a:t>4</a:t>
            </a:r>
            <a:r>
              <a:rPr lang="en-US" sz="1600" dirty="0"/>
              <a:t>, </a:t>
            </a:r>
            <a:r>
              <a:rPr lang="en-US" sz="1600" u="sng" dirty="0">
                <a:hlinkClick r:id="rId10"/>
              </a:rPr>
              <a:t>Martel MO</a:t>
            </a:r>
            <a:r>
              <a:rPr lang="en-US" sz="1600" baseline="30000" dirty="0"/>
              <a:t>2</a:t>
            </a:r>
            <a:r>
              <a:rPr lang="en-US" sz="1600" dirty="0"/>
              <a:t>, </a:t>
            </a:r>
            <a:r>
              <a:rPr lang="en-US" sz="1600" u="sng" dirty="0">
                <a:hlinkClick r:id="rId11"/>
              </a:rPr>
              <a:t>Jamison RN</a:t>
            </a:r>
            <a:r>
              <a:rPr lang="en-US" sz="1600" baseline="30000" dirty="0"/>
              <a:t>5</a:t>
            </a:r>
            <a:r>
              <a:rPr lang="en-US" sz="1600" dirty="0"/>
              <a:t>, </a:t>
            </a:r>
            <a:r>
              <a:rPr lang="en-US" sz="1600" u="sng" dirty="0">
                <a:hlinkClick r:id="rId12"/>
              </a:rPr>
              <a:t>Wasan AD</a:t>
            </a:r>
            <a:r>
              <a:rPr lang="en-US" sz="1600" baseline="30000" dirty="0"/>
              <a:t>6</a:t>
            </a:r>
            <a:r>
              <a:rPr lang="en-US" sz="1600" dirty="0" smtClean="0"/>
              <a:t>.</a:t>
            </a:r>
          </a:p>
          <a:p>
            <a:pPr lvl="1"/>
            <a:r>
              <a:rPr lang="en-US" sz="3600" dirty="0" smtClean="0"/>
              <a:t>“the </a:t>
            </a:r>
            <a:r>
              <a:rPr lang="en-US" sz="3600" b="1" dirty="0"/>
              <a:t>low </a:t>
            </a:r>
            <a:r>
              <a:rPr lang="en-US" sz="3600" b="1" dirty="0" smtClean="0"/>
              <a:t>Negative Affect (NA) </a:t>
            </a:r>
            <a:r>
              <a:rPr lang="en-US" sz="3600" b="1" dirty="0"/>
              <a:t>group </a:t>
            </a:r>
            <a:r>
              <a:rPr lang="en-US" sz="3600" dirty="0"/>
              <a:t>seemed to exhibit a generally adaptive, analgesic pattern of changes </a:t>
            </a:r>
            <a:r>
              <a:rPr lang="en-US" sz="3600" dirty="0" smtClean="0"/>
              <a:t>during opioid</a:t>
            </a:r>
            <a:r>
              <a:rPr lang="en-US" sz="3600" dirty="0"/>
              <a:t> management, the </a:t>
            </a:r>
            <a:r>
              <a:rPr lang="en-US" sz="3600" b="1" dirty="0"/>
              <a:t>high NA group </a:t>
            </a:r>
            <a:r>
              <a:rPr lang="en-US" sz="3600" dirty="0"/>
              <a:t>showed a pattern more </a:t>
            </a:r>
            <a:r>
              <a:rPr lang="en-US" sz="3600" b="1" dirty="0"/>
              <a:t>consistent with opioid-induced hyperalgesic </a:t>
            </a:r>
            <a:r>
              <a:rPr lang="en-US" sz="3600" b="1" dirty="0" smtClean="0"/>
              <a:t>processes</a:t>
            </a:r>
            <a:r>
              <a:rPr lang="en-US" sz="3600" dirty="0" smtClean="0"/>
              <a:t>”</a:t>
            </a:r>
          </a:p>
          <a:p>
            <a:r>
              <a:rPr lang="en-US" sz="1600" u="sng" dirty="0" smtClean="0">
                <a:hlinkClick r:id="rId13" tooltip="Future medicinal chemistry."/>
              </a:rPr>
              <a:t>Future Med Chem.</a:t>
            </a:r>
            <a:r>
              <a:rPr lang="en-US" sz="1600" dirty="0" smtClean="0"/>
              <a:t> 2016;8(3):339-54. doi: 10.4155/fmc.15.186. Epub 2016 Feb 22.  </a:t>
            </a:r>
            <a:r>
              <a:rPr lang="en-US" sz="1600" b="1" dirty="0" smtClean="0"/>
              <a:t>Opioid adjuvant strategy:  improving opioid effectiveness.  </a:t>
            </a:r>
            <a:r>
              <a:rPr lang="en-US" sz="1600" u="sng" dirty="0" smtClean="0">
                <a:hlinkClick r:id="rId14"/>
              </a:rPr>
              <a:t>Bihel F</a:t>
            </a:r>
            <a:r>
              <a:rPr lang="en-US" sz="1600" baseline="30000" dirty="0" smtClean="0"/>
              <a:t>1</a:t>
            </a:r>
            <a:r>
              <a:rPr lang="en-US" sz="1600" dirty="0" smtClean="0"/>
              <a:t>.</a:t>
            </a:r>
          </a:p>
          <a:p>
            <a:pPr lvl="1"/>
            <a:endParaRPr lang="en-US" dirty="0"/>
          </a:p>
        </p:txBody>
      </p:sp>
    </p:spTree>
    <p:extLst>
      <p:ext uri="{BB962C8B-B14F-4D97-AF65-F5344CB8AC3E}">
        <p14:creationId xmlns:p14="http://schemas.microsoft.com/office/powerpoint/2010/main" val="3910879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Hope for Prevention…</a:t>
            </a:r>
            <a:endParaRPr lang="en-US" dirty="0"/>
          </a:p>
        </p:txBody>
      </p:sp>
      <p:sp>
        <p:nvSpPr>
          <p:cNvPr id="3" name="Content Placeholder 2"/>
          <p:cNvSpPr>
            <a:spLocks noGrp="1"/>
          </p:cNvSpPr>
          <p:nvPr>
            <p:ph idx="1"/>
          </p:nvPr>
        </p:nvSpPr>
        <p:spPr>
          <a:xfrm>
            <a:off x="838200" y="1825625"/>
            <a:ext cx="10515600" cy="4739932"/>
          </a:xfrm>
        </p:spPr>
        <p:txBody>
          <a:bodyPr>
            <a:normAutofit/>
          </a:bodyPr>
          <a:lstStyle/>
          <a:p>
            <a:pPr marL="0" indent="0">
              <a:buNone/>
            </a:pPr>
            <a:r>
              <a:rPr lang="en-US" sz="1600" u="sng" dirty="0">
                <a:hlinkClick r:id="rId2" tooltip="Scientific reports."/>
              </a:rPr>
              <a:t>Sci Rep.</a:t>
            </a:r>
            <a:r>
              <a:rPr lang="en-US" sz="1600" dirty="0"/>
              <a:t> 2016 Aug 24;6:32096. doi: </a:t>
            </a:r>
            <a:r>
              <a:rPr lang="en-US" sz="1600" dirty="0" smtClean="0"/>
              <a:t>10.1038/srep32096.  </a:t>
            </a:r>
            <a:r>
              <a:rPr lang="en-US" sz="1600" b="1" dirty="0" smtClean="0"/>
              <a:t>Mesenchymal </a:t>
            </a:r>
            <a:r>
              <a:rPr lang="en-US" sz="1600" b="1" dirty="0"/>
              <a:t>Stem Cells Reversed Morphine Tolerance and Opioid-induced </a:t>
            </a:r>
            <a:r>
              <a:rPr lang="en-US" sz="1600" b="1" dirty="0" smtClean="0"/>
              <a:t>Hyperalgesia.  </a:t>
            </a:r>
            <a:r>
              <a:rPr lang="en-US" sz="1600" u="sng" dirty="0" smtClean="0">
                <a:hlinkClick r:id="rId3"/>
              </a:rPr>
              <a:t>Hua </a:t>
            </a:r>
            <a:r>
              <a:rPr lang="en-US" sz="1600" u="sng" dirty="0">
                <a:hlinkClick r:id="rId3"/>
              </a:rPr>
              <a:t>Z</a:t>
            </a:r>
            <a:r>
              <a:rPr lang="en-US" sz="1600" baseline="30000" dirty="0"/>
              <a:t>1,2</a:t>
            </a:r>
            <a:r>
              <a:rPr lang="en-US" sz="1600" dirty="0"/>
              <a:t>, </a:t>
            </a:r>
            <a:r>
              <a:rPr lang="en-US" sz="1600" u="sng" dirty="0">
                <a:hlinkClick r:id="rId4"/>
              </a:rPr>
              <a:t>Liu L</a:t>
            </a:r>
            <a:r>
              <a:rPr lang="en-US" sz="1600" baseline="30000" dirty="0"/>
              <a:t>1</a:t>
            </a:r>
            <a:r>
              <a:rPr lang="en-US" sz="1600" dirty="0"/>
              <a:t>, </a:t>
            </a:r>
            <a:r>
              <a:rPr lang="en-US" sz="1600" u="sng" dirty="0">
                <a:hlinkClick r:id="rId5"/>
              </a:rPr>
              <a:t>Shen J</a:t>
            </a:r>
            <a:r>
              <a:rPr lang="en-US" sz="1600" baseline="30000" dirty="0"/>
              <a:t>1</a:t>
            </a:r>
            <a:r>
              <a:rPr lang="en-US" sz="1600" dirty="0"/>
              <a:t>, </a:t>
            </a:r>
            <a:r>
              <a:rPr lang="en-US" sz="1600" u="sng" dirty="0">
                <a:hlinkClick r:id="rId6"/>
              </a:rPr>
              <a:t>Cheng K</a:t>
            </a:r>
            <a:r>
              <a:rPr lang="en-US" sz="1600" baseline="30000" dirty="0"/>
              <a:t>1</a:t>
            </a:r>
            <a:r>
              <a:rPr lang="en-US" sz="1600" dirty="0"/>
              <a:t>, </a:t>
            </a:r>
            <a:r>
              <a:rPr lang="en-US" sz="1600" u="sng" dirty="0">
                <a:hlinkClick r:id="rId7"/>
              </a:rPr>
              <a:t>Liu A</a:t>
            </a:r>
            <a:r>
              <a:rPr lang="en-US" sz="1600" baseline="30000" dirty="0"/>
              <a:t>1</a:t>
            </a:r>
            <a:r>
              <a:rPr lang="en-US" sz="1600" dirty="0"/>
              <a:t>, </a:t>
            </a:r>
            <a:r>
              <a:rPr lang="en-US" sz="1600" u="sng" dirty="0">
                <a:hlinkClick r:id="rId8"/>
              </a:rPr>
              <a:t>Yang J</a:t>
            </a:r>
            <a:r>
              <a:rPr lang="en-US" sz="1600" baseline="30000" dirty="0"/>
              <a:t>1</a:t>
            </a:r>
            <a:r>
              <a:rPr lang="en-US" sz="1600" dirty="0"/>
              <a:t>, </a:t>
            </a:r>
            <a:r>
              <a:rPr lang="en-US" sz="1600" u="sng" dirty="0">
                <a:hlinkClick r:id="rId9"/>
              </a:rPr>
              <a:t>Wang L</a:t>
            </a:r>
            <a:r>
              <a:rPr lang="en-US" sz="1600" baseline="30000" dirty="0"/>
              <a:t>1</a:t>
            </a:r>
            <a:r>
              <a:rPr lang="en-US" sz="1600" dirty="0"/>
              <a:t>, </a:t>
            </a:r>
            <a:r>
              <a:rPr lang="en-US" sz="1600" u="sng" dirty="0">
                <a:hlinkClick r:id="rId10"/>
              </a:rPr>
              <a:t>Qu T</a:t>
            </a:r>
            <a:r>
              <a:rPr lang="en-US" sz="1600" baseline="30000" dirty="0"/>
              <a:t>3</a:t>
            </a:r>
            <a:r>
              <a:rPr lang="en-US" sz="1600" dirty="0"/>
              <a:t>, </a:t>
            </a:r>
            <a:r>
              <a:rPr lang="en-US" sz="1600" u="sng" dirty="0">
                <a:hlinkClick r:id="rId11"/>
              </a:rPr>
              <a:t>Yang H</a:t>
            </a:r>
            <a:r>
              <a:rPr lang="en-US" sz="1600" baseline="30000" dirty="0"/>
              <a:t>3</a:t>
            </a:r>
            <a:r>
              <a:rPr lang="en-US" sz="1600" dirty="0"/>
              <a:t>, </a:t>
            </a:r>
            <a:r>
              <a:rPr lang="en-US" sz="1600" u="sng" dirty="0">
                <a:hlinkClick r:id="rId12"/>
              </a:rPr>
              <a:t>Li Y</a:t>
            </a:r>
            <a:r>
              <a:rPr lang="en-US" sz="1600" baseline="30000" dirty="0"/>
              <a:t>3</a:t>
            </a:r>
            <a:r>
              <a:rPr lang="en-US" sz="1600" dirty="0"/>
              <a:t>, </a:t>
            </a:r>
            <a:r>
              <a:rPr lang="en-US" sz="1600" u="sng" dirty="0">
                <a:hlinkClick r:id="rId13"/>
              </a:rPr>
              <a:t>Wu H</a:t>
            </a:r>
            <a:r>
              <a:rPr lang="en-US" sz="1600" baseline="30000" dirty="0"/>
              <a:t>1</a:t>
            </a:r>
            <a:r>
              <a:rPr lang="en-US" sz="1600" dirty="0"/>
              <a:t>, </a:t>
            </a:r>
            <a:r>
              <a:rPr lang="en-US" sz="1600" u="sng" dirty="0">
                <a:hlinkClick r:id="rId14"/>
              </a:rPr>
              <a:t>Narouze J</a:t>
            </a:r>
            <a:r>
              <a:rPr lang="en-US" sz="1600" baseline="30000" dirty="0"/>
              <a:t>1</a:t>
            </a:r>
            <a:r>
              <a:rPr lang="en-US" sz="1600" dirty="0"/>
              <a:t>, </a:t>
            </a:r>
            <a:r>
              <a:rPr lang="en-US" sz="1600" u="sng" dirty="0">
                <a:hlinkClick r:id="rId15"/>
              </a:rPr>
              <a:t>Yin Y</a:t>
            </a:r>
            <a:r>
              <a:rPr lang="en-US" sz="1600" baseline="30000" dirty="0"/>
              <a:t>1</a:t>
            </a:r>
            <a:r>
              <a:rPr lang="en-US" sz="1600" dirty="0"/>
              <a:t>, </a:t>
            </a:r>
            <a:r>
              <a:rPr lang="en-US" sz="1600" u="sng" dirty="0">
                <a:hlinkClick r:id="rId16"/>
              </a:rPr>
              <a:t>Cheng J</a:t>
            </a:r>
            <a:r>
              <a:rPr lang="en-US" sz="1600" baseline="30000" dirty="0"/>
              <a:t>1</a:t>
            </a:r>
            <a:r>
              <a:rPr lang="en-US" sz="1600" dirty="0"/>
              <a:t>.</a:t>
            </a:r>
          </a:p>
          <a:p>
            <a:r>
              <a:rPr lang="en-US" sz="3200" dirty="0"/>
              <a:t>The use of opioids is </a:t>
            </a:r>
            <a:r>
              <a:rPr lang="en-US" sz="3200" b="1" u="sng" dirty="0"/>
              <a:t>commonly associated with </a:t>
            </a:r>
            <a:r>
              <a:rPr lang="en-US" sz="3200" b="1" u="sng" dirty="0" smtClean="0"/>
              <a:t>opioid tolerance </a:t>
            </a:r>
            <a:r>
              <a:rPr lang="en-US" sz="3200" b="1" u="sng" dirty="0"/>
              <a:t>(OT) and opioid-induced hyperalgesia (OIH), </a:t>
            </a:r>
            <a:r>
              <a:rPr lang="en-US" sz="3200" dirty="0"/>
              <a:t>which limit efficacy and compromise safety. The dearth of effective way to prevent or treat OT and OIH is a major medical </a:t>
            </a:r>
            <a:r>
              <a:rPr lang="en-US" sz="3200" dirty="0" smtClean="0"/>
              <a:t>challenge…</a:t>
            </a:r>
            <a:r>
              <a:rPr lang="en-US" sz="3200" dirty="0"/>
              <a:t>established OT and OIH were </a:t>
            </a:r>
            <a:r>
              <a:rPr lang="en-US" sz="3200" b="1" u="sng" dirty="0"/>
              <a:t>significantly reversed by </a:t>
            </a:r>
            <a:r>
              <a:rPr lang="en-US" sz="3200" dirty="0"/>
              <a:t>either intravenous or intrathecal </a:t>
            </a:r>
            <a:r>
              <a:rPr lang="en-US" sz="3200" b="1" u="sng" dirty="0"/>
              <a:t>MSCs</a:t>
            </a:r>
            <a:r>
              <a:rPr lang="en-US" sz="3200" dirty="0"/>
              <a:t> when cells were transplanted after repeated morphine </a:t>
            </a:r>
            <a:r>
              <a:rPr lang="en-US" sz="3200" dirty="0" smtClean="0"/>
              <a:t>injections…</a:t>
            </a:r>
            <a:r>
              <a:rPr lang="en-US" sz="3200" b="1" u="sng" dirty="0" smtClean="0">
                <a:solidFill>
                  <a:srgbClr val="FF0000"/>
                </a:solidFill>
              </a:rPr>
              <a:t>in rats and mice</a:t>
            </a:r>
            <a:endParaRPr lang="en-US" sz="3200" b="1" u="sng" dirty="0">
              <a:solidFill>
                <a:srgbClr val="FF0000"/>
              </a:solidFill>
            </a:endParaRPr>
          </a:p>
        </p:txBody>
      </p:sp>
    </p:spTree>
    <p:extLst>
      <p:ext uri="{BB962C8B-B14F-4D97-AF65-F5344CB8AC3E}">
        <p14:creationId xmlns:p14="http://schemas.microsoft.com/office/powerpoint/2010/main" val="1130137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Opioid Therapy (COT), Who Benefits?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700" u="sng" dirty="0" smtClean="0">
                <a:hlinkClick r:id="rId2" tooltip="Healthcare (Basel, Switzerland)."/>
              </a:rPr>
              <a:t>Healthcare (Basel).</a:t>
            </a:r>
            <a:r>
              <a:rPr lang="en-US" sz="1700" dirty="0" smtClean="0"/>
              <a:t> 2016 May 25;4(2). pii: E29. doi: 10.3390/healthcare4020029.  </a:t>
            </a:r>
            <a:r>
              <a:rPr lang="en-US" sz="1700" b="1" dirty="0" smtClean="0"/>
              <a:t>Who Benefits from Chronic Opioid Therapy? Rethinking the Question of Opioid Misuse Risk.  </a:t>
            </a:r>
            <a:r>
              <a:rPr lang="en-US" sz="1700" u="sng" dirty="0" smtClean="0">
                <a:hlinkClick r:id="rId3"/>
              </a:rPr>
              <a:t>Huber E</a:t>
            </a:r>
            <a:r>
              <a:rPr lang="en-US" sz="1700" baseline="30000" dirty="0" smtClean="0"/>
              <a:t>1</a:t>
            </a:r>
            <a:r>
              <a:rPr lang="en-US" sz="1700" dirty="0" smtClean="0"/>
              <a:t>, </a:t>
            </a:r>
            <a:r>
              <a:rPr lang="en-US" sz="1700" u="sng" dirty="0" smtClean="0">
                <a:hlinkClick r:id="rId4"/>
              </a:rPr>
              <a:t>Robinson RC</a:t>
            </a:r>
            <a:r>
              <a:rPr lang="en-US" sz="1700" baseline="30000" dirty="0" smtClean="0"/>
              <a:t>2</a:t>
            </a:r>
            <a:r>
              <a:rPr lang="en-US" sz="1700" dirty="0" smtClean="0"/>
              <a:t>, </a:t>
            </a:r>
            <a:r>
              <a:rPr lang="en-US" sz="1700" u="sng" dirty="0" smtClean="0">
                <a:hlinkClick r:id="rId5"/>
              </a:rPr>
              <a:t>Noe CE</a:t>
            </a:r>
            <a:r>
              <a:rPr lang="en-US" sz="1700" baseline="30000" dirty="0" smtClean="0"/>
              <a:t>3</a:t>
            </a:r>
            <a:r>
              <a:rPr lang="en-US" sz="1700" dirty="0" smtClean="0"/>
              <a:t>, </a:t>
            </a:r>
            <a:r>
              <a:rPr lang="en-US" sz="1700" u="sng" dirty="0" smtClean="0">
                <a:hlinkClick r:id="rId6"/>
              </a:rPr>
              <a:t>Van Ness O</a:t>
            </a:r>
            <a:r>
              <a:rPr lang="en-US" sz="1700" baseline="30000" dirty="0" smtClean="0"/>
              <a:t>4</a:t>
            </a:r>
            <a:r>
              <a:rPr lang="en-US" sz="1700" dirty="0" smtClean="0"/>
              <a:t>.</a:t>
            </a:r>
          </a:p>
          <a:p>
            <a:r>
              <a:rPr lang="en-US" dirty="0" smtClean="0"/>
              <a:t>“…the evidence for the </a:t>
            </a:r>
            <a:r>
              <a:rPr lang="en-US" b="1" u="sng" dirty="0" smtClean="0"/>
              <a:t>safety and effectiveness of </a:t>
            </a:r>
            <a:r>
              <a:rPr lang="en-US" dirty="0" smtClean="0"/>
              <a:t>chronic opioid therapy (</a:t>
            </a:r>
            <a:r>
              <a:rPr lang="en-US" b="1" u="sng" dirty="0" smtClean="0"/>
              <a:t>COT</a:t>
            </a:r>
            <a:r>
              <a:rPr lang="en-US" dirty="0" smtClean="0"/>
              <a:t>) </a:t>
            </a:r>
            <a:r>
              <a:rPr lang="en-US" b="1" u="sng" dirty="0" smtClean="0"/>
              <a:t>has not been established</a:t>
            </a:r>
            <a:r>
              <a:rPr lang="en-US" dirty="0" smtClean="0"/>
              <a:t>. Rather, the harmful, dose-dependent deleterious effects have become clearer, including </a:t>
            </a:r>
            <a:r>
              <a:rPr lang="en-US" b="1" u="sng" dirty="0" smtClean="0"/>
              <a:t>addiction, increased risk of injuries, respiratory depression, opioid induced hyperalgesia, and death</a:t>
            </a:r>
            <a:r>
              <a:rPr lang="en-US" dirty="0" smtClean="0"/>
              <a:t>. Still, many individuals on low doses of opioids for long periods of time appear to have good pain control and retain social and occupational functioning. Therefore, we propose that the question, "</a:t>
            </a:r>
            <a:r>
              <a:rPr lang="en-US" b="1" dirty="0" smtClean="0"/>
              <a:t>Who is at risk of opioid misuse</a:t>
            </a:r>
            <a:r>
              <a:rPr lang="en-US" dirty="0" smtClean="0"/>
              <a:t>?" should evolve to, "</a:t>
            </a:r>
            <a:r>
              <a:rPr lang="en-US" b="1" dirty="0" smtClean="0"/>
              <a:t>Who may benefit from COT</a:t>
            </a:r>
            <a:r>
              <a:rPr lang="en-US" dirty="0" smtClean="0"/>
              <a:t>?" in light of the current evidence”</a:t>
            </a:r>
          </a:p>
        </p:txBody>
      </p:sp>
    </p:spTree>
    <p:extLst>
      <p:ext uri="{BB962C8B-B14F-4D97-AF65-F5344CB8AC3E}">
        <p14:creationId xmlns:p14="http://schemas.microsoft.com/office/powerpoint/2010/main" val="2868359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9" y="74142"/>
            <a:ext cx="11911912" cy="652690"/>
          </a:xfrm>
        </p:spPr>
        <p:txBody>
          <a:bodyPr>
            <a:normAutofit/>
          </a:bodyPr>
          <a:lstStyle/>
          <a:p>
            <a:r>
              <a:rPr lang="en-US" sz="1600" u="sng" dirty="0" smtClean="0">
                <a:latin typeface="+mn-lt"/>
                <a:hlinkClick r:id="rId2" tooltip="Joint, bone, spine : revue du rhumatisme."/>
              </a:rPr>
              <a:t>Joint Bone Spine.</a:t>
            </a:r>
            <a:r>
              <a:rPr lang="en-US" sz="1600" dirty="0" smtClean="0">
                <a:latin typeface="+mn-lt"/>
              </a:rPr>
              <a:t> 2015 Dec;82(6):397-401. doi: 10.1016/j.jbspin.2015.08.003. Epub 2015 Oct 6.  </a:t>
            </a:r>
            <a:r>
              <a:rPr lang="en-US" sz="1600" b="1" dirty="0" smtClean="0">
                <a:latin typeface="+mn-lt"/>
              </a:rPr>
              <a:t>Strong opioids for noncancer pain due to musculoskeletal diseases: Not more effective than acetaminophen or NSAIDs.  </a:t>
            </a:r>
            <a:r>
              <a:rPr lang="en-US" sz="1600" u="sng" dirty="0" smtClean="0">
                <a:latin typeface="+mn-lt"/>
                <a:hlinkClick r:id="rId3"/>
              </a:rPr>
              <a:t>Berthelot JM</a:t>
            </a:r>
            <a:r>
              <a:rPr lang="en-US" sz="1600" baseline="30000" dirty="0" smtClean="0">
                <a:latin typeface="+mn-lt"/>
              </a:rPr>
              <a:t>1</a:t>
            </a:r>
            <a:r>
              <a:rPr lang="en-US" sz="1600" dirty="0" smtClean="0">
                <a:latin typeface="+mn-lt"/>
              </a:rPr>
              <a:t>, </a:t>
            </a:r>
            <a:r>
              <a:rPr lang="en-US" sz="1600" u="sng" dirty="0" smtClean="0">
                <a:latin typeface="+mn-lt"/>
                <a:hlinkClick r:id="rId4"/>
              </a:rPr>
              <a:t>Darrieutort-Lafitte C</a:t>
            </a:r>
            <a:r>
              <a:rPr lang="en-US" sz="1600" baseline="30000" dirty="0" smtClean="0">
                <a:latin typeface="+mn-lt"/>
              </a:rPr>
              <a:t>2</a:t>
            </a:r>
            <a:r>
              <a:rPr lang="en-US" sz="1600" dirty="0" smtClean="0">
                <a:latin typeface="+mn-lt"/>
              </a:rPr>
              <a:t>, </a:t>
            </a:r>
            <a:r>
              <a:rPr lang="en-US" sz="1600" u="sng" dirty="0" smtClean="0">
                <a:latin typeface="+mn-lt"/>
                <a:hlinkClick r:id="rId5"/>
              </a:rPr>
              <a:t>Le Goff B</a:t>
            </a:r>
            <a:r>
              <a:rPr lang="en-US" sz="1600" baseline="30000" dirty="0" smtClean="0">
                <a:latin typeface="+mn-lt"/>
              </a:rPr>
              <a:t>2</a:t>
            </a:r>
            <a:r>
              <a:rPr lang="en-US" sz="1600" dirty="0" smtClean="0">
                <a:latin typeface="+mn-lt"/>
              </a:rPr>
              <a:t>, </a:t>
            </a:r>
            <a:r>
              <a:rPr lang="en-US" sz="1600" u="sng" dirty="0" smtClean="0">
                <a:latin typeface="+mn-lt"/>
                <a:hlinkClick r:id="rId6"/>
              </a:rPr>
              <a:t>Maugars Y</a:t>
            </a:r>
            <a:r>
              <a:rPr lang="en-US" sz="1600" baseline="30000" dirty="0" smtClean="0">
                <a:latin typeface="+mn-lt"/>
              </a:rPr>
              <a:t>2</a:t>
            </a:r>
            <a:r>
              <a:rPr lang="en-US" sz="1600" dirty="0" smtClean="0">
                <a:latin typeface="+mn-lt"/>
              </a:rPr>
              <a:t>.</a:t>
            </a:r>
            <a:endParaRPr lang="en-US" sz="1600" dirty="0">
              <a:latin typeface="+mn-lt"/>
            </a:endParaRPr>
          </a:p>
        </p:txBody>
      </p:sp>
      <p:sp>
        <p:nvSpPr>
          <p:cNvPr id="3" name="Content Placeholder 2"/>
          <p:cNvSpPr>
            <a:spLocks noGrp="1"/>
          </p:cNvSpPr>
          <p:nvPr>
            <p:ph idx="1"/>
          </p:nvPr>
        </p:nvSpPr>
        <p:spPr>
          <a:xfrm>
            <a:off x="234778" y="726831"/>
            <a:ext cx="11689492" cy="5393883"/>
          </a:xfrm>
        </p:spPr>
        <p:txBody>
          <a:bodyPr>
            <a:normAutofit fontScale="92500"/>
          </a:bodyPr>
          <a:lstStyle/>
          <a:p>
            <a:pPr marL="0" indent="0">
              <a:buNone/>
            </a:pPr>
            <a:r>
              <a:rPr lang="en-US" dirty="0" smtClean="0"/>
              <a:t>“The </a:t>
            </a:r>
            <a:r>
              <a:rPr lang="en-US" dirty="0"/>
              <a:t>classification of </a:t>
            </a:r>
            <a:r>
              <a:rPr lang="en-US" b="1" u="sng" dirty="0"/>
              <a:t>morphine</a:t>
            </a:r>
            <a:r>
              <a:rPr lang="en-US" dirty="0"/>
              <a:t> as a </a:t>
            </a:r>
            <a:r>
              <a:rPr lang="en-US" b="1" u="sng" dirty="0"/>
              <a:t>step III </a:t>
            </a:r>
            <a:r>
              <a:rPr lang="en-US" b="1" u="sng" dirty="0" smtClean="0"/>
              <a:t>analgesic</a:t>
            </a:r>
            <a:r>
              <a:rPr lang="en-US" dirty="0" smtClean="0"/>
              <a:t>…</a:t>
            </a:r>
            <a:r>
              <a:rPr lang="en-US" dirty="0" smtClean="0"/>
              <a:t>creates </a:t>
            </a:r>
            <a:r>
              <a:rPr lang="en-US" b="1" u="sng" dirty="0"/>
              <a:t>a </a:t>
            </a:r>
            <a:r>
              <a:rPr lang="en-US" sz="3900" b="1" u="sng" dirty="0">
                <a:solidFill>
                  <a:srgbClr val="0070C0"/>
                </a:solidFill>
              </a:rPr>
              <a:t>strong bias</a:t>
            </a:r>
            <a:r>
              <a:rPr lang="en-US" b="1" u="sng" dirty="0">
                <a:solidFill>
                  <a:srgbClr val="0070C0"/>
                </a:solidFill>
              </a:rPr>
              <a:t> </a:t>
            </a:r>
            <a:r>
              <a:rPr lang="en-US" b="1" u="sng" dirty="0"/>
              <a:t>toward a belief in the efficacy of this </a:t>
            </a:r>
            <a:r>
              <a:rPr lang="en-US" b="1" u="sng" dirty="0" smtClean="0"/>
              <a:t>drug</a:t>
            </a:r>
            <a:r>
              <a:rPr lang="en-US" dirty="0" smtClean="0"/>
              <a:t>…</a:t>
            </a:r>
            <a:r>
              <a:rPr lang="en-US" b="1" dirty="0" smtClean="0"/>
              <a:t>Double-blind </a:t>
            </a:r>
            <a:r>
              <a:rPr lang="en-US" b="1" dirty="0"/>
              <a:t>emergency-room trials</a:t>
            </a:r>
            <a:r>
              <a:rPr lang="en-US" dirty="0"/>
              <a:t> showed </a:t>
            </a:r>
            <a:r>
              <a:rPr lang="en-US" b="1" u="sng" dirty="0"/>
              <a:t>similar levels of pain relief with intravenous acetaminophen</a:t>
            </a:r>
            <a:r>
              <a:rPr lang="en-US" dirty="0"/>
              <a:t> as with intravenous morphine in patients </a:t>
            </a:r>
            <a:r>
              <a:rPr lang="en-US" b="1" dirty="0"/>
              <a:t>with renal colic, low back pain or acute limb </a:t>
            </a:r>
            <a:r>
              <a:rPr lang="en-US" b="1" dirty="0" smtClean="0"/>
              <a:t>pain”</a:t>
            </a:r>
          </a:p>
          <a:p>
            <a:pPr marL="0" indent="0">
              <a:buNone/>
            </a:pPr>
            <a:endParaRPr lang="en-US" sz="900" dirty="0" smtClean="0"/>
          </a:p>
          <a:p>
            <a:pPr marL="0" indent="0">
              <a:buNone/>
            </a:pPr>
            <a:r>
              <a:rPr lang="en-US" dirty="0" smtClean="0"/>
              <a:t>Studies looking into chronic </a:t>
            </a:r>
            <a:r>
              <a:rPr lang="en-US" dirty="0" err="1" smtClean="0"/>
              <a:t>noncancer</a:t>
            </a:r>
            <a:r>
              <a:rPr lang="en-US" dirty="0"/>
              <a:t> </a:t>
            </a:r>
            <a:r>
              <a:rPr lang="en-US" dirty="0" smtClean="0"/>
              <a:t>low back pain, osteoarthritis, and sciatica showed…</a:t>
            </a:r>
            <a:r>
              <a:rPr lang="en-US" b="1" u="sng" dirty="0" smtClean="0">
                <a:solidFill>
                  <a:srgbClr val="0070C0"/>
                </a:solidFill>
              </a:rPr>
              <a:t>no </a:t>
            </a:r>
            <a:r>
              <a:rPr lang="en-US" b="1" u="sng" dirty="0">
                <a:solidFill>
                  <a:srgbClr val="0070C0"/>
                </a:solidFill>
              </a:rPr>
              <a:t>more effective </a:t>
            </a:r>
            <a:r>
              <a:rPr lang="en-US" b="1" u="sng" dirty="0"/>
              <a:t>than acetaminophen, and somewhat </a:t>
            </a:r>
            <a:r>
              <a:rPr lang="en-US" b="1" u="sng" dirty="0">
                <a:solidFill>
                  <a:srgbClr val="0070C0"/>
                </a:solidFill>
              </a:rPr>
              <a:t>less effective </a:t>
            </a:r>
            <a:r>
              <a:rPr lang="en-US" b="1" u="sng" dirty="0"/>
              <a:t>than nonsteroidal anti-inflammatory drugs (</a:t>
            </a:r>
            <a:r>
              <a:rPr lang="en-US" b="1" u="sng" dirty="0" smtClean="0"/>
              <a:t>NSAIDs)…</a:t>
            </a:r>
            <a:r>
              <a:rPr lang="en-US" b="1" u="sng" dirty="0" smtClean="0">
                <a:solidFill>
                  <a:srgbClr val="0070C0"/>
                </a:solidFill>
              </a:rPr>
              <a:t>not </a:t>
            </a:r>
            <a:r>
              <a:rPr lang="en-US" b="1" u="sng" dirty="0">
                <a:solidFill>
                  <a:srgbClr val="0070C0"/>
                </a:solidFill>
              </a:rPr>
              <a:t>more effective </a:t>
            </a:r>
            <a:r>
              <a:rPr lang="en-US" b="1" u="sng" dirty="0"/>
              <a:t>than NSAIDs and, in some studies, than </a:t>
            </a:r>
            <a:r>
              <a:rPr lang="en-US" b="1" u="sng" dirty="0" smtClean="0"/>
              <a:t>placebos</a:t>
            </a:r>
            <a:r>
              <a:rPr lang="en-US" dirty="0" smtClean="0"/>
              <a:t>…</a:t>
            </a:r>
            <a:r>
              <a:rPr lang="en-US" b="1" u="sng" dirty="0" smtClean="0">
                <a:solidFill>
                  <a:srgbClr val="0070C0"/>
                </a:solidFill>
              </a:rPr>
              <a:t>no </a:t>
            </a:r>
            <a:r>
              <a:rPr lang="en-US" b="1" u="sng" dirty="0">
                <a:solidFill>
                  <a:srgbClr val="0070C0"/>
                </a:solidFill>
              </a:rPr>
              <a:t>difference with the </a:t>
            </a:r>
            <a:r>
              <a:rPr lang="en-US" b="1" u="sng" dirty="0" smtClean="0">
                <a:solidFill>
                  <a:srgbClr val="0070C0"/>
                </a:solidFill>
              </a:rPr>
              <a:t>placebo</a:t>
            </a:r>
            <a:r>
              <a:rPr lang="en-US" b="1" u="sng" dirty="0" smtClean="0"/>
              <a:t>…</a:t>
            </a:r>
            <a:r>
              <a:rPr lang="en-US" dirty="0" smtClean="0"/>
              <a:t>Chronic </a:t>
            </a:r>
            <a:r>
              <a:rPr lang="en-US" dirty="0"/>
              <a:t>use of strong opioids </a:t>
            </a:r>
            <a:r>
              <a:rPr lang="en-US" b="1" u="sng" dirty="0"/>
              <a:t>can induce hyperalgesia</a:t>
            </a:r>
            <a:r>
              <a:rPr lang="en-US" dirty="0"/>
              <a:t> in some </a:t>
            </a:r>
            <a:r>
              <a:rPr lang="en-US" dirty="0" smtClean="0"/>
              <a:t>patients…</a:t>
            </a:r>
            <a:endParaRPr lang="en-US" sz="800" dirty="0" smtClean="0"/>
          </a:p>
          <a:p>
            <a:pPr marL="0" indent="0">
              <a:buNone/>
            </a:pPr>
            <a:endParaRPr lang="en-US" sz="900" dirty="0" smtClean="0"/>
          </a:p>
          <a:p>
            <a:pPr marL="0" indent="0">
              <a:buNone/>
            </a:pPr>
            <a:r>
              <a:rPr lang="en-US" sz="3500" b="1" dirty="0" smtClean="0"/>
              <a:t>“</a:t>
            </a:r>
            <a:r>
              <a:rPr lang="en-US" sz="3500" b="1" dirty="0" smtClean="0">
                <a:solidFill>
                  <a:srgbClr val="FF0000"/>
                </a:solidFill>
              </a:rPr>
              <a:t>Healthcare</a:t>
            </a:r>
            <a:r>
              <a:rPr lang="en-US" sz="3500" dirty="0" smtClean="0"/>
              <a:t> </a:t>
            </a:r>
            <a:r>
              <a:rPr lang="en-US" sz="3500" b="1" dirty="0">
                <a:solidFill>
                  <a:srgbClr val="FF0000"/>
                </a:solidFill>
              </a:rPr>
              <a:t>providers often </a:t>
            </a:r>
            <a:r>
              <a:rPr lang="en-US" sz="3500" b="1" u="sng" dirty="0">
                <a:solidFill>
                  <a:srgbClr val="FF0000"/>
                </a:solidFill>
              </a:rPr>
              <a:t>overestimate</a:t>
            </a:r>
            <a:r>
              <a:rPr lang="en-US" sz="3500" b="1" dirty="0">
                <a:solidFill>
                  <a:srgbClr val="FF0000"/>
                </a:solidFill>
              </a:rPr>
              <a:t> the efficacy of step III analgesics, despite pain score decreases of only 0.8 to 1.2 points</a:t>
            </a:r>
            <a:r>
              <a:rPr lang="en-US" dirty="0" smtClean="0"/>
              <a:t>.”</a:t>
            </a:r>
            <a:endParaRPr lang="en-US" dirty="0"/>
          </a:p>
        </p:txBody>
      </p:sp>
      <p:sp>
        <p:nvSpPr>
          <p:cNvPr id="4" name="TextBox 3"/>
          <p:cNvSpPr txBox="1"/>
          <p:nvPr/>
        </p:nvSpPr>
        <p:spPr>
          <a:xfrm>
            <a:off x="267729" y="6120715"/>
            <a:ext cx="11656541" cy="369332"/>
          </a:xfrm>
          <a:prstGeom prst="rect">
            <a:avLst/>
          </a:prstGeom>
          <a:noFill/>
        </p:spPr>
        <p:txBody>
          <a:bodyPr wrap="square" rtlCol="0">
            <a:spAutoFit/>
          </a:bodyPr>
          <a:lstStyle/>
          <a:p>
            <a:pPr algn="ctr"/>
            <a:r>
              <a:rPr lang="en-US" b="1" dirty="0" smtClean="0">
                <a:solidFill>
                  <a:prstClr val="black"/>
                </a:solidFill>
              </a:rPr>
              <a:t>Do you overestimate the power of opiates?</a:t>
            </a:r>
            <a:endParaRPr lang="en-US" b="1" dirty="0">
              <a:solidFill>
                <a:prstClr val="black"/>
              </a:solidFill>
            </a:endParaRPr>
          </a:p>
        </p:txBody>
      </p:sp>
    </p:spTree>
    <p:extLst>
      <p:ext uri="{BB962C8B-B14F-4D97-AF65-F5344CB8AC3E}">
        <p14:creationId xmlns:p14="http://schemas.microsoft.com/office/powerpoint/2010/main" val="6418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Changes to Better Society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Increased information about addiction and treatment need added to the curriculum</a:t>
            </a:r>
          </a:p>
          <a:p>
            <a:pPr lvl="1"/>
            <a:r>
              <a:rPr lang="en-US" dirty="0" smtClean="0"/>
              <a:t>What should you do for a patient who thinks they are addicted?</a:t>
            </a:r>
          </a:p>
          <a:p>
            <a:pPr lvl="1"/>
            <a:r>
              <a:rPr lang="en-US" dirty="0" smtClean="0"/>
              <a:t>How can you contact quality treatment centers in your area?</a:t>
            </a:r>
          </a:p>
          <a:p>
            <a:pPr marL="0" indent="0">
              <a:buNone/>
            </a:pPr>
            <a:r>
              <a:rPr lang="en-US" dirty="0" smtClean="0"/>
              <a:t>Things to consider for boards:  </a:t>
            </a:r>
          </a:p>
          <a:p>
            <a:pPr lvl="1"/>
            <a:r>
              <a:rPr lang="en-US" dirty="0" smtClean="0"/>
              <a:t>Please protect the public utilizing naloxone – help remove the stigma </a:t>
            </a:r>
          </a:p>
          <a:p>
            <a:pPr lvl="1"/>
            <a:r>
              <a:rPr lang="en-US" dirty="0" smtClean="0"/>
              <a:t>Why report it as a controlled substance?  </a:t>
            </a:r>
          </a:p>
          <a:p>
            <a:pPr lvl="2"/>
            <a:r>
              <a:rPr lang="en-US" dirty="0" smtClean="0"/>
              <a:t>It cannot be abused</a:t>
            </a:r>
          </a:p>
          <a:p>
            <a:pPr lvl="1"/>
            <a:r>
              <a:rPr lang="en-US" dirty="0" smtClean="0"/>
              <a:t>Why ask about allergies?  </a:t>
            </a:r>
          </a:p>
          <a:p>
            <a:pPr lvl="2"/>
            <a:r>
              <a:rPr lang="en-US" dirty="0" smtClean="0"/>
              <a:t>There has not been a single case of documented anaphylaxis</a:t>
            </a:r>
          </a:p>
          <a:p>
            <a:pPr lvl="1"/>
            <a:r>
              <a:rPr lang="en-US" dirty="0" smtClean="0"/>
              <a:t>People who pick it up are trying to save another person’s life = Good Samaritan </a:t>
            </a:r>
          </a:p>
          <a:p>
            <a:pPr marL="457200" lvl="1" indent="0" algn="ctr">
              <a:buNone/>
            </a:pPr>
            <a:r>
              <a:rPr lang="en-US" dirty="0" smtClean="0"/>
              <a:t>What’s not to like about naloxone?</a:t>
            </a:r>
          </a:p>
        </p:txBody>
      </p:sp>
    </p:spTree>
    <p:extLst>
      <p:ext uri="{BB962C8B-B14F-4D97-AF65-F5344CB8AC3E}">
        <p14:creationId xmlns:p14="http://schemas.microsoft.com/office/powerpoint/2010/main" val="29126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1</a:t>
            </a:r>
            <a:endParaRPr lang="en-US" dirty="0"/>
          </a:p>
        </p:txBody>
      </p:sp>
      <p:sp>
        <p:nvSpPr>
          <p:cNvPr id="3" name="Content Placeholder 2"/>
          <p:cNvSpPr>
            <a:spLocks noGrp="1"/>
          </p:cNvSpPr>
          <p:nvPr>
            <p:ph idx="1"/>
          </p:nvPr>
        </p:nvSpPr>
        <p:spPr/>
        <p:txBody>
          <a:bodyPr/>
          <a:lstStyle/>
          <a:p>
            <a:pPr marL="0" indent="0">
              <a:buNone/>
            </a:pPr>
            <a:r>
              <a:rPr lang="en-US" sz="4000" dirty="0" smtClean="0"/>
              <a:t>Which of the following individuals should be considered for having access to naloxone?</a:t>
            </a:r>
          </a:p>
          <a:p>
            <a:pPr marL="914400" lvl="1" indent="-457200">
              <a:buFont typeface="+mj-lt"/>
              <a:buAutoNum type="alphaUcPeriod"/>
            </a:pPr>
            <a:r>
              <a:rPr lang="en-US" sz="3200" dirty="0" smtClean="0"/>
              <a:t>Heroin user</a:t>
            </a:r>
          </a:p>
          <a:p>
            <a:pPr marL="914400" lvl="1" indent="-457200">
              <a:buFont typeface="+mj-lt"/>
              <a:buAutoNum type="alphaUcPeriod"/>
            </a:pPr>
            <a:r>
              <a:rPr lang="en-US" sz="3200" dirty="0" smtClean="0"/>
              <a:t>Chronic opioid user</a:t>
            </a:r>
          </a:p>
          <a:p>
            <a:pPr marL="914400" lvl="1" indent="-457200">
              <a:buFont typeface="+mj-lt"/>
              <a:buAutoNum type="alphaUcPeriod"/>
            </a:pPr>
            <a:r>
              <a:rPr lang="en-US" sz="3200" dirty="0" smtClean="0"/>
              <a:t>Family member of chronic opioid user</a:t>
            </a:r>
          </a:p>
          <a:p>
            <a:pPr marL="914400" lvl="1" indent="-457200">
              <a:buFont typeface="+mj-lt"/>
              <a:buAutoNum type="alphaUcPeriod"/>
            </a:pPr>
            <a:r>
              <a:rPr lang="en-US" sz="3200" dirty="0" smtClean="0"/>
              <a:t>All of the </a:t>
            </a:r>
            <a:r>
              <a:rPr lang="en-US" sz="3200" dirty="0" smtClean="0"/>
              <a:t>above</a:t>
            </a:r>
          </a:p>
          <a:p>
            <a:pPr marL="914400" lvl="1" indent="-457200">
              <a:buFont typeface="+mj-lt"/>
              <a:buAutoNum type="alphaUcPeriod"/>
            </a:pPr>
            <a:endParaRPr lang="en-US" sz="3200" dirty="0"/>
          </a:p>
          <a:p>
            <a:pPr marL="457200" lvl="1" indent="0">
              <a:buNone/>
            </a:pPr>
            <a:r>
              <a:rPr lang="en-US" sz="3200" b="1" dirty="0" smtClean="0">
                <a:solidFill>
                  <a:srgbClr val="0070C0"/>
                </a:solidFill>
              </a:rPr>
              <a:t>D.  All of the above</a:t>
            </a:r>
            <a:endParaRPr lang="en-US" sz="3200" b="1" dirty="0">
              <a:solidFill>
                <a:srgbClr val="0070C0"/>
              </a:solidFill>
            </a:endParaRPr>
          </a:p>
        </p:txBody>
      </p:sp>
    </p:spTree>
    <p:extLst>
      <p:ext uri="{BB962C8B-B14F-4D97-AF65-F5344CB8AC3E}">
        <p14:creationId xmlns:p14="http://schemas.microsoft.com/office/powerpoint/2010/main" val="21839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3	</a:t>
            </a:r>
            <a:endParaRPr lang="en-US" dirty="0"/>
          </a:p>
        </p:txBody>
      </p:sp>
      <p:sp>
        <p:nvSpPr>
          <p:cNvPr id="3" name="Content Placeholder 2"/>
          <p:cNvSpPr>
            <a:spLocks noGrp="1"/>
          </p:cNvSpPr>
          <p:nvPr>
            <p:ph idx="1"/>
          </p:nvPr>
        </p:nvSpPr>
        <p:spPr/>
        <p:txBody>
          <a:bodyPr/>
          <a:lstStyle/>
          <a:p>
            <a:pPr marL="0" indent="0">
              <a:buNone/>
            </a:pPr>
            <a:r>
              <a:rPr lang="en-US" sz="4000" dirty="0" smtClean="0"/>
              <a:t>How can schools/colleges of pharmacy incorporate naloxone education and activities into the curriculum?</a:t>
            </a:r>
          </a:p>
          <a:p>
            <a:pPr marL="1428750" lvl="2" indent="-514350">
              <a:buAutoNum type="alphaUcPeriod"/>
            </a:pPr>
            <a:r>
              <a:rPr lang="en-US" sz="3200" dirty="0"/>
              <a:t>Either by adding required courses;</a:t>
            </a:r>
          </a:p>
          <a:p>
            <a:pPr marL="1428750" lvl="2" indent="-514350">
              <a:buAutoNum type="alphaUcPeriod"/>
            </a:pPr>
            <a:r>
              <a:rPr lang="en-US" sz="3200" dirty="0"/>
              <a:t>Revising current coursework; </a:t>
            </a:r>
          </a:p>
          <a:p>
            <a:pPr marL="1428750" lvl="2" indent="-514350">
              <a:buAutoNum type="alphaUcPeriod"/>
            </a:pPr>
            <a:r>
              <a:rPr lang="en-US" sz="3200" dirty="0"/>
              <a:t>Providing elective courses; or </a:t>
            </a:r>
          </a:p>
          <a:p>
            <a:pPr marL="1428750" lvl="2" indent="-514350">
              <a:buAutoNum type="alphaUcPeriod"/>
            </a:pPr>
            <a:r>
              <a:rPr lang="en-US" sz="3200" dirty="0"/>
              <a:t>Experiential </a:t>
            </a:r>
            <a:r>
              <a:rPr lang="en-US" sz="3200" dirty="0" smtClean="0"/>
              <a:t>activities</a:t>
            </a:r>
          </a:p>
          <a:p>
            <a:pPr marL="1428750" lvl="2" indent="-514350">
              <a:buAutoNum type="alphaUcPeriod"/>
            </a:pPr>
            <a:r>
              <a:rPr lang="en-US" sz="3200" dirty="0" smtClean="0"/>
              <a:t>Any of the Above</a:t>
            </a:r>
            <a:endParaRPr lang="en-US" sz="3200" dirty="0"/>
          </a:p>
        </p:txBody>
      </p:sp>
    </p:spTree>
    <p:extLst>
      <p:ext uri="{BB962C8B-B14F-4D97-AF65-F5344CB8AC3E}">
        <p14:creationId xmlns:p14="http://schemas.microsoft.com/office/powerpoint/2010/main" val="8763291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Which of the following can be a deterrent to increasing naloxone access to those in need?</a:t>
            </a:r>
          </a:p>
          <a:p>
            <a:pPr marL="914400" lvl="1" indent="-457200">
              <a:buFont typeface="+mj-lt"/>
              <a:buAutoNum type="alphaUcPeriod"/>
            </a:pPr>
            <a:r>
              <a:rPr lang="en-US" sz="3200" dirty="0" smtClean="0"/>
              <a:t>State law requiring patient-provider relationship for all prescriptions</a:t>
            </a:r>
          </a:p>
          <a:p>
            <a:pPr marL="914400" lvl="1" indent="-457200">
              <a:buFont typeface="+mj-lt"/>
              <a:buAutoNum type="alphaUcPeriod"/>
            </a:pPr>
            <a:r>
              <a:rPr lang="en-US" sz="3200" dirty="0" smtClean="0"/>
              <a:t>State law liability waiver for prescribers when providing naloxone in good faith</a:t>
            </a:r>
          </a:p>
          <a:p>
            <a:pPr marL="914400" lvl="1" indent="-457200">
              <a:buFont typeface="+mj-lt"/>
              <a:buAutoNum type="alphaUcPeriod"/>
            </a:pPr>
            <a:r>
              <a:rPr lang="en-US" sz="3200" dirty="0" smtClean="0"/>
              <a:t>Good Samaritan laws permitting bystanders to administer naloxone without fear of </a:t>
            </a:r>
            <a:r>
              <a:rPr lang="en-US" sz="3200" dirty="0" smtClean="0"/>
              <a:t>prosecution</a:t>
            </a:r>
          </a:p>
          <a:p>
            <a:pPr marL="914400" lvl="1" indent="-457200">
              <a:buFont typeface="+mj-lt"/>
              <a:buAutoNum type="alphaUcPeriod"/>
            </a:pPr>
            <a:endParaRPr lang="en-US" sz="3200" dirty="0"/>
          </a:p>
          <a:p>
            <a:pPr marL="457200" lvl="1" indent="0">
              <a:buNone/>
            </a:pPr>
            <a:r>
              <a:rPr lang="en-US" sz="3200" b="1" dirty="0" smtClean="0">
                <a:solidFill>
                  <a:srgbClr val="0070C0"/>
                </a:solidFill>
              </a:rPr>
              <a:t>A.  State law requiring patient-provider relationship for all Rx’s </a:t>
            </a:r>
            <a:endParaRPr lang="en-US" sz="3200" b="1" dirty="0">
              <a:solidFill>
                <a:srgbClr val="0070C0"/>
              </a:solidFill>
            </a:endParaRPr>
          </a:p>
        </p:txBody>
      </p:sp>
    </p:spTree>
    <p:extLst>
      <p:ext uri="{BB962C8B-B14F-4D97-AF65-F5344CB8AC3E}">
        <p14:creationId xmlns:p14="http://schemas.microsoft.com/office/powerpoint/2010/main" val="37284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3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dirty="0" smtClean="0"/>
              <a:t>How can schools/colleges of pharmacy incorporate naloxone education and activities into the curriculum?</a:t>
            </a:r>
          </a:p>
          <a:p>
            <a:pPr marL="1428750" lvl="2" indent="-514350">
              <a:buAutoNum type="alphaUcPeriod"/>
            </a:pPr>
            <a:r>
              <a:rPr lang="en-US" sz="2400" dirty="0"/>
              <a:t>Either by adding required courses;</a:t>
            </a:r>
          </a:p>
          <a:p>
            <a:pPr marL="1428750" lvl="2" indent="-514350">
              <a:buAutoNum type="alphaUcPeriod"/>
            </a:pPr>
            <a:r>
              <a:rPr lang="en-US" sz="2400" dirty="0"/>
              <a:t>Revising current coursework; </a:t>
            </a:r>
          </a:p>
          <a:p>
            <a:pPr marL="1428750" lvl="2" indent="-514350">
              <a:buAutoNum type="alphaUcPeriod"/>
            </a:pPr>
            <a:r>
              <a:rPr lang="en-US" sz="2400" dirty="0"/>
              <a:t>Providing elective courses; or </a:t>
            </a:r>
          </a:p>
          <a:p>
            <a:pPr marL="1428750" lvl="2" indent="-514350">
              <a:buAutoNum type="alphaUcPeriod"/>
            </a:pPr>
            <a:r>
              <a:rPr lang="en-US" sz="2400" dirty="0"/>
              <a:t>Experiential </a:t>
            </a:r>
            <a:r>
              <a:rPr lang="en-US" sz="2400" dirty="0" smtClean="0"/>
              <a:t>activities</a:t>
            </a:r>
          </a:p>
          <a:p>
            <a:pPr marL="1428750" lvl="2" indent="-514350">
              <a:buAutoNum type="alphaUcPeriod"/>
            </a:pPr>
            <a:r>
              <a:rPr lang="en-US" sz="2400" dirty="0" smtClean="0"/>
              <a:t>Any of the </a:t>
            </a:r>
            <a:r>
              <a:rPr lang="en-US" sz="2400" dirty="0" smtClean="0"/>
              <a:t>Above</a:t>
            </a:r>
          </a:p>
          <a:p>
            <a:pPr marL="1428750" lvl="2" indent="-514350">
              <a:buAutoNum type="alphaUcPeriod"/>
            </a:pPr>
            <a:endParaRPr lang="en-US" sz="2400" dirty="0"/>
          </a:p>
          <a:p>
            <a:pPr marL="914400" lvl="2" indent="0">
              <a:buNone/>
            </a:pPr>
            <a:r>
              <a:rPr lang="en-US" sz="2400" b="1" dirty="0" smtClean="0">
                <a:solidFill>
                  <a:srgbClr val="0070C0"/>
                </a:solidFill>
              </a:rPr>
              <a:t>D.  Experiential activities</a:t>
            </a:r>
          </a:p>
          <a:p>
            <a:pPr marL="1428750" lvl="2" indent="-514350">
              <a:buAutoNum type="alphaUcPeriod"/>
            </a:pPr>
            <a:endParaRPr lang="en-US" sz="3200" dirty="0"/>
          </a:p>
        </p:txBody>
      </p:sp>
    </p:spTree>
    <p:extLst>
      <p:ext uri="{BB962C8B-B14F-4D97-AF65-F5344CB8AC3E}">
        <p14:creationId xmlns:p14="http://schemas.microsoft.com/office/powerpoint/2010/main" val="142300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0385" y="2342417"/>
            <a:ext cx="10515600" cy="1325563"/>
          </a:xfrm>
        </p:spPr>
        <p:txBody>
          <a:bodyPr>
            <a:noAutofit/>
          </a:bodyPr>
          <a:lstStyle/>
          <a:p>
            <a:pPr algn="ctr"/>
            <a:r>
              <a:rPr lang="en-US" sz="9600" dirty="0" smtClean="0"/>
              <a:t>Questions?</a:t>
            </a:r>
            <a:br>
              <a:rPr lang="en-US" sz="9600" dirty="0" smtClean="0"/>
            </a:br>
            <a:r>
              <a:rPr lang="en-US" sz="2400" dirty="0" smtClean="0"/>
              <a:t>CK </a:t>
            </a:r>
            <a:r>
              <a:rPr lang="en-US" sz="2400" dirty="0"/>
              <a:t>Babcock - </a:t>
            </a:r>
            <a:r>
              <a:rPr lang="en-US" sz="2400" dirty="0" smtClean="0">
                <a:hlinkClick r:id="rId2"/>
              </a:rPr>
              <a:t>babcockc@marshall.edu</a:t>
            </a:r>
            <a:r>
              <a:rPr lang="en-US" sz="2400" dirty="0" smtClean="0"/>
              <a:t/>
            </a:r>
            <a:br>
              <a:rPr lang="en-US" sz="2400" dirty="0" smtClean="0"/>
            </a:br>
            <a:r>
              <a:rPr lang="en-US" sz="2400" dirty="0" smtClean="0"/>
              <a:t>Krista D. Capehart – </a:t>
            </a:r>
            <a:r>
              <a:rPr lang="en-US" sz="2400" dirty="0" smtClean="0">
                <a:hlinkClick r:id="rId3"/>
              </a:rPr>
              <a:t>kdcapehart@hsc.wvu.edu</a:t>
            </a:r>
            <a:r>
              <a:rPr lang="en-US" sz="2400" dirty="0" smtClean="0"/>
              <a:t> </a:t>
            </a:r>
            <a:endParaRPr lang="en-US" sz="9600" dirty="0"/>
          </a:p>
        </p:txBody>
      </p:sp>
    </p:spTree>
    <p:extLst>
      <p:ext uri="{BB962C8B-B14F-4D97-AF65-F5344CB8AC3E}">
        <p14:creationId xmlns:p14="http://schemas.microsoft.com/office/powerpoint/2010/main" val="362141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Huntington, West Virginia</a:t>
            </a:r>
            <a:endParaRPr lang="en-US" sz="6000" b="1" dirty="0"/>
          </a:p>
        </p:txBody>
      </p:sp>
      <p:pic>
        <p:nvPicPr>
          <p:cNvPr id="3" name="Picture 2"/>
          <p:cNvPicPr>
            <a:picLocks noChangeAspect="1"/>
          </p:cNvPicPr>
          <p:nvPr/>
        </p:nvPicPr>
        <p:blipFill>
          <a:blip r:embed="rId3"/>
          <a:stretch>
            <a:fillRect/>
          </a:stretch>
        </p:blipFill>
        <p:spPr>
          <a:xfrm>
            <a:off x="838200" y="1690688"/>
            <a:ext cx="5397137" cy="4500729"/>
          </a:xfrm>
          <a:prstGeom prst="rect">
            <a:avLst/>
          </a:prstGeom>
        </p:spPr>
      </p:pic>
      <p:sp>
        <p:nvSpPr>
          <p:cNvPr id="4" name="TextBox 3"/>
          <p:cNvSpPr txBox="1"/>
          <p:nvPr/>
        </p:nvSpPr>
        <p:spPr>
          <a:xfrm>
            <a:off x="838200" y="6211669"/>
            <a:ext cx="10578737" cy="646331"/>
          </a:xfrm>
          <a:prstGeom prst="rect">
            <a:avLst/>
          </a:prstGeom>
          <a:noFill/>
        </p:spPr>
        <p:txBody>
          <a:bodyPr wrap="square" rtlCol="0">
            <a:spAutoFit/>
          </a:bodyPr>
          <a:lstStyle/>
          <a:p>
            <a:pPr algn="ctr"/>
            <a:r>
              <a:rPr lang="en-US" dirty="0" smtClean="0">
                <a:hlinkClick r:id="rId4"/>
              </a:rPr>
              <a:t>http://us.geoview.info/huntington_skyline,8089728p</a:t>
            </a:r>
            <a:r>
              <a:rPr lang="en-US" dirty="0" smtClean="0"/>
              <a:t>  and </a:t>
            </a:r>
            <a:r>
              <a:rPr lang="en-US" dirty="0" smtClean="0">
                <a:hlinkClick r:id="rId5"/>
              </a:rPr>
              <a:t>http://geology.com/cities-map/west-virginia.shtml</a:t>
            </a:r>
            <a:r>
              <a:rPr lang="en-US" dirty="0" smtClean="0"/>
              <a:t> both Accessed 9-12-2016</a:t>
            </a:r>
            <a:endParaRPr lang="en-US" dirty="0"/>
          </a:p>
        </p:txBody>
      </p:sp>
      <p:pic>
        <p:nvPicPr>
          <p:cNvPr id="5" name="Picture 4"/>
          <p:cNvPicPr>
            <a:picLocks noChangeAspect="1"/>
          </p:cNvPicPr>
          <p:nvPr/>
        </p:nvPicPr>
        <p:blipFill>
          <a:blip r:embed="rId6"/>
          <a:stretch>
            <a:fillRect/>
          </a:stretch>
        </p:blipFill>
        <p:spPr>
          <a:xfrm>
            <a:off x="6248813" y="1720131"/>
            <a:ext cx="5284624" cy="4424992"/>
          </a:xfrm>
          <a:prstGeom prst="rect">
            <a:avLst/>
          </a:prstGeom>
        </p:spPr>
      </p:pic>
      <p:sp>
        <p:nvSpPr>
          <p:cNvPr id="6" name="Down Arrow 5"/>
          <p:cNvSpPr/>
          <p:nvPr/>
        </p:nvSpPr>
        <p:spPr>
          <a:xfrm>
            <a:off x="6271322" y="3443423"/>
            <a:ext cx="376200" cy="978408"/>
          </a:xfrm>
          <a:prstGeom prst="downArrow">
            <a:avLst>
              <a:gd name="adj1" fmla="val 6797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8867804" y="5129348"/>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836387" y="5186998"/>
            <a:ext cx="1402080" cy="369332"/>
          </a:xfrm>
          <a:prstGeom prst="rect">
            <a:avLst/>
          </a:prstGeom>
          <a:noFill/>
        </p:spPr>
        <p:txBody>
          <a:bodyPr wrap="square" rtlCol="0">
            <a:spAutoFit/>
          </a:bodyPr>
          <a:lstStyle/>
          <a:p>
            <a:r>
              <a:rPr lang="en-US" dirty="0" smtClean="0"/>
              <a:t>You are here</a:t>
            </a:r>
            <a:endParaRPr lang="en-US" dirty="0"/>
          </a:p>
        </p:txBody>
      </p:sp>
      <p:pic>
        <p:nvPicPr>
          <p:cNvPr id="11" name="Picture 10"/>
          <p:cNvPicPr>
            <a:picLocks noChangeAspect="1"/>
          </p:cNvPicPr>
          <p:nvPr/>
        </p:nvPicPr>
        <p:blipFill>
          <a:blip r:embed="rId7"/>
          <a:stretch>
            <a:fillRect/>
          </a:stretch>
        </p:blipFill>
        <p:spPr>
          <a:xfrm>
            <a:off x="6270962" y="2085835"/>
            <a:ext cx="1325898" cy="891455"/>
          </a:xfrm>
          <a:prstGeom prst="rect">
            <a:avLst/>
          </a:prstGeom>
        </p:spPr>
      </p:pic>
      <p:sp>
        <p:nvSpPr>
          <p:cNvPr id="12" name="TextBox 11"/>
          <p:cNvSpPr txBox="1"/>
          <p:nvPr/>
        </p:nvSpPr>
        <p:spPr>
          <a:xfrm>
            <a:off x="7862278" y="1352134"/>
            <a:ext cx="4329722" cy="338554"/>
          </a:xfrm>
          <a:prstGeom prst="rect">
            <a:avLst/>
          </a:prstGeom>
          <a:noFill/>
        </p:spPr>
        <p:txBody>
          <a:bodyPr wrap="square" rtlCol="0">
            <a:spAutoFit/>
          </a:bodyPr>
          <a:lstStyle/>
          <a:p>
            <a:r>
              <a:rPr lang="en-US" sz="800" dirty="0" smtClean="0"/>
              <a:t>MU logo accessed 9-13-2016 from </a:t>
            </a:r>
            <a:r>
              <a:rPr lang="en-US" sz="800" dirty="0" smtClean="0">
                <a:hlinkClick r:id="rId8"/>
              </a:rPr>
              <a:t>http://www.brandsoftheworld.com/logo/marshall-university-2</a:t>
            </a:r>
            <a:r>
              <a:rPr lang="en-US" sz="800" dirty="0" smtClean="0"/>
              <a:t> </a:t>
            </a:r>
          </a:p>
          <a:p>
            <a:r>
              <a:rPr lang="en-US" sz="800" dirty="0" smtClean="0"/>
              <a:t>WVU logo accessed 9-13-2016 from </a:t>
            </a:r>
            <a:r>
              <a:rPr lang="en-US" sz="800" dirty="0" smtClean="0">
                <a:hlinkClick r:id="rId9"/>
              </a:rPr>
              <a:t>http://pharmacy.hsc.wvu.edu/</a:t>
            </a:r>
            <a:r>
              <a:rPr lang="en-US" sz="800" dirty="0" smtClean="0"/>
              <a:t> </a:t>
            </a:r>
            <a:endParaRPr lang="en-US" sz="800" dirty="0"/>
          </a:p>
        </p:txBody>
      </p:sp>
      <p:sp>
        <p:nvSpPr>
          <p:cNvPr id="17" name="TextBox 16"/>
          <p:cNvSpPr txBox="1"/>
          <p:nvPr/>
        </p:nvSpPr>
        <p:spPr>
          <a:xfrm>
            <a:off x="6270962" y="3061638"/>
            <a:ext cx="1005161" cy="369332"/>
          </a:xfrm>
          <a:prstGeom prst="rect">
            <a:avLst/>
          </a:prstGeom>
          <a:noFill/>
        </p:spPr>
        <p:txBody>
          <a:bodyPr wrap="square" rtlCol="0">
            <a:spAutoFit/>
          </a:bodyPr>
          <a:lstStyle/>
          <a:p>
            <a:r>
              <a:rPr lang="en-US" b="1" dirty="0" smtClean="0"/>
              <a:t>CHHD</a:t>
            </a:r>
            <a:endParaRPr lang="en-US" b="1" dirty="0"/>
          </a:p>
        </p:txBody>
      </p:sp>
    </p:spTree>
    <p:extLst>
      <p:ext uri="{BB962C8B-B14F-4D97-AF65-F5344CB8AC3E}">
        <p14:creationId xmlns:p14="http://schemas.microsoft.com/office/powerpoint/2010/main" val="372469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asted-image.tiff"/>
          <p:cNvPicPr>
            <a:picLocks noChangeAspect="1"/>
          </p:cNvPicPr>
          <p:nvPr/>
        </p:nvPicPr>
        <p:blipFill>
          <a:blip r:embed="rId2">
            <a:extLst/>
          </a:blip>
          <a:stretch>
            <a:fillRect/>
          </a:stretch>
        </p:blipFill>
        <p:spPr>
          <a:xfrm>
            <a:off x="1580111" y="305719"/>
            <a:ext cx="9101448" cy="5733913"/>
          </a:xfrm>
          <a:prstGeom prst="rect">
            <a:avLst/>
          </a:prstGeom>
          <a:ln w="12700">
            <a:miter lim="400000"/>
          </a:ln>
        </p:spPr>
      </p:pic>
      <p:sp>
        <p:nvSpPr>
          <p:cNvPr id="2" name="TextBox 1"/>
          <p:cNvSpPr txBox="1"/>
          <p:nvPr/>
        </p:nvSpPr>
        <p:spPr>
          <a:xfrm>
            <a:off x="1580111" y="6191795"/>
            <a:ext cx="9101449" cy="369332"/>
          </a:xfrm>
          <a:prstGeom prst="rect">
            <a:avLst/>
          </a:prstGeom>
          <a:noFill/>
        </p:spPr>
        <p:txBody>
          <a:bodyPr wrap="square" rtlCol="0">
            <a:spAutoFit/>
          </a:bodyPr>
          <a:lstStyle/>
          <a:p>
            <a:pPr algn="ctr"/>
            <a:r>
              <a:rPr lang="en-US" dirty="0" smtClean="0"/>
              <a:t>Thank You to the CHHD and Dr. Kilkenny for allowing the reproduction of this picture</a:t>
            </a:r>
            <a:endParaRPr lang="en-US" dirty="0"/>
          </a:p>
        </p:txBody>
      </p:sp>
    </p:spTree>
    <p:extLst>
      <p:ext uri="{BB962C8B-B14F-4D97-AF65-F5344CB8AC3E}">
        <p14:creationId xmlns:p14="http://schemas.microsoft.com/office/powerpoint/2010/main" val="91486968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asted-image.tiff"/>
          <p:cNvPicPr>
            <a:picLocks noChangeAspect="1"/>
          </p:cNvPicPr>
          <p:nvPr/>
        </p:nvPicPr>
        <p:blipFill>
          <a:blip r:embed="rId2">
            <a:extLst/>
          </a:blip>
          <a:stretch>
            <a:fillRect/>
          </a:stretch>
        </p:blipFill>
        <p:spPr>
          <a:xfrm>
            <a:off x="1628503" y="0"/>
            <a:ext cx="8917577" cy="6111240"/>
          </a:xfrm>
          <a:prstGeom prst="rect">
            <a:avLst/>
          </a:prstGeom>
          <a:ln w="12700">
            <a:miter lim="400000"/>
          </a:ln>
        </p:spPr>
      </p:pic>
      <p:sp>
        <p:nvSpPr>
          <p:cNvPr id="2" name="TextBox 1"/>
          <p:cNvSpPr txBox="1"/>
          <p:nvPr/>
        </p:nvSpPr>
        <p:spPr>
          <a:xfrm>
            <a:off x="1628503" y="6211669"/>
            <a:ext cx="8917577" cy="646331"/>
          </a:xfrm>
          <a:prstGeom prst="rect">
            <a:avLst/>
          </a:prstGeom>
          <a:noFill/>
        </p:spPr>
        <p:txBody>
          <a:bodyPr wrap="square" rtlCol="0">
            <a:spAutoFit/>
          </a:bodyPr>
          <a:lstStyle/>
          <a:p>
            <a:pPr algn="ctr"/>
            <a:r>
              <a:rPr lang="en-US" dirty="0" smtClean="0"/>
              <a:t>Thank You to the CHHD and Dr. Kilkenny for allowing the reproduction of this picture</a:t>
            </a:r>
          </a:p>
          <a:p>
            <a:pPr algn="ctr"/>
            <a:endParaRPr lang="en-US" dirty="0"/>
          </a:p>
        </p:txBody>
      </p:sp>
    </p:spTree>
    <p:extLst>
      <p:ext uri="{BB962C8B-B14F-4D97-AF65-F5344CB8AC3E}">
        <p14:creationId xmlns:p14="http://schemas.microsoft.com/office/powerpoint/2010/main" val="148201435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17853</TotalTime>
  <Words>3631</Words>
  <Application>Microsoft Office PowerPoint</Application>
  <PresentationFormat>Widescreen</PresentationFormat>
  <Paragraphs>330</Paragraphs>
  <Slides>62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Naloxone Regulation and Integration into the Pharmacy Curriculum</vt:lpstr>
      <vt:lpstr>Disclosure</vt:lpstr>
      <vt:lpstr>Objectives</vt:lpstr>
      <vt:lpstr>Review Question 1</vt:lpstr>
      <vt:lpstr>Review Question 2</vt:lpstr>
      <vt:lpstr>Review Question 3 </vt:lpstr>
      <vt:lpstr>Huntington, West Virginia</vt:lpstr>
      <vt:lpstr>PowerPoint Presentation</vt:lpstr>
      <vt:lpstr>PowerPoint Presentation</vt:lpstr>
      <vt:lpstr>Discuss the Center for Disease Control and Prevention’s Recommendations for Naloxone - A Quick Recap </vt:lpstr>
      <vt:lpstr>CDC Guideline for Prescribing Opioids for Chronic Pain.  Promoting Patient Care and Safety.  Published March 18, 2016.  https://www.cdc.gov/mmwr/volumes/65/rr/rr6501e1.htm  Accessed 9-1-2016</vt:lpstr>
      <vt:lpstr>Recommendation # 8 – Naloxone is a Strategy to Mitigate Risk When Assessing Risk and Addressing Harms</vt:lpstr>
      <vt:lpstr>Why Should Clinicians?</vt:lpstr>
      <vt:lpstr>Morphine Milligram Equivalents (MME)/day</vt:lpstr>
      <vt:lpstr>Clinicians Should…</vt:lpstr>
      <vt:lpstr>Naloxone Overview by CDC Guideline</vt:lpstr>
      <vt:lpstr>Naloxone Overview by CDC Part 2</vt:lpstr>
      <vt:lpstr>National Safety Council. Prescription nation 2016: Addressing America’s drug epidemic.  http://www.nsc.org/RxDrugOverdoseDocuments/Prescription-Nation-2016-American-Drug-Epidemic.pdf  Accessed August 2, 2016</vt:lpstr>
      <vt:lpstr>4 Key Actions that Could Have Immediate and Sustained Impact</vt:lpstr>
      <vt:lpstr>Naloxone Regulations </vt:lpstr>
      <vt:lpstr>National Safety Council Prescription Nation 2016</vt:lpstr>
      <vt:lpstr>Naloxone Access is a Key Indicator (NSC)</vt:lpstr>
      <vt:lpstr>National Safety Council 2016 </vt:lpstr>
      <vt:lpstr>The Good News…</vt:lpstr>
      <vt:lpstr>Increasing access to naloxone</vt:lpstr>
      <vt:lpstr>What does this mean?</vt:lpstr>
      <vt:lpstr>General attributes of the statutes/regulations for prescriber immunity</vt:lpstr>
      <vt:lpstr>Good Samaritan laws  </vt:lpstr>
      <vt:lpstr>Map of Good Samaritan Laws</vt:lpstr>
      <vt:lpstr>General attributes of the statutes/regulations for Layperson immunity and Good Samaritan laws</vt:lpstr>
      <vt:lpstr>Prescriptions to third parties</vt:lpstr>
      <vt:lpstr>Statutes Requiring Training</vt:lpstr>
      <vt:lpstr>Training Required</vt:lpstr>
      <vt:lpstr>Increased naloxone access in pharmacies</vt:lpstr>
      <vt:lpstr>Where can examples come from?</vt:lpstr>
      <vt:lpstr>Where to go from here…</vt:lpstr>
      <vt:lpstr>Identify National and College/School Initiatives to Integrate Substance Abuse and Naloxone into Pharmacy Curriculums</vt:lpstr>
      <vt:lpstr>American Association of Colleges of Pharmacy (AACP) - 6/21/2013  Substance Abuse:  The Pharmacy Educator’s Role in Prevention and Recovery Guidelines for the Development of Addiction and Related Disorders Policies for Colleges and Schools of Pharmacy</vt:lpstr>
      <vt:lpstr>AACP – Position Statement - Highlights</vt:lpstr>
      <vt:lpstr>AACP – General Goals for Programs - Highlights</vt:lpstr>
      <vt:lpstr>AACP - III. Related College Responsibilities </vt:lpstr>
      <vt:lpstr>AACP - III. Related College Responsibilities (2)</vt:lpstr>
      <vt:lpstr>AACP - III. Related College Responsibilities (3)</vt:lpstr>
      <vt:lpstr>AACP - III. Related College Responsibilities (4)</vt:lpstr>
      <vt:lpstr>ASHP Statement on the Pharmacist’s Role in Substance Abuse Prevention Education and Assistance  From April 10, 2015</vt:lpstr>
      <vt:lpstr>ASHP – Background Highlights</vt:lpstr>
      <vt:lpstr>ASHP – Education Highlights</vt:lpstr>
      <vt:lpstr>Examples of Curricula with Naloxone incorporated: </vt:lpstr>
      <vt:lpstr>Changing Hats…</vt:lpstr>
      <vt:lpstr>What Students See…</vt:lpstr>
      <vt:lpstr>What Topics Should be Expanded?</vt:lpstr>
      <vt:lpstr>Studies Making Hyperalgesia a Major Issue</vt:lpstr>
      <vt:lpstr>Diagnosing Is Difficult </vt:lpstr>
      <vt:lpstr>Hyperalgesia – Can it be Altered?</vt:lpstr>
      <vt:lpstr>A Little Hope for Prevention…</vt:lpstr>
      <vt:lpstr>Chronic Opioid Therapy (COT), Who Benefits?</vt:lpstr>
      <vt:lpstr>Joint Bone Spine. 2015 Dec;82(6):397-401. doi: 10.1016/j.jbspin.2015.08.003. Epub 2015 Oct 6.  Strong opioids for noncancer pain due to musculoskeletal diseases: Not more effective than acetaminophen or NSAIDs.  Berthelot JM1, Darrieutort-Lafitte C2, Le Goff B2, Maugars Y2.</vt:lpstr>
      <vt:lpstr>More Changes to Better Society</vt:lpstr>
      <vt:lpstr>Review Question 1</vt:lpstr>
      <vt:lpstr>Review Question 2</vt:lpstr>
      <vt:lpstr>Review Question 3 </vt:lpstr>
      <vt:lpstr>Questions? CK Babcock - babcockc@marshall.edu Krista D. Capehart – kdcapehart@hsc.wvu.edu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Babcock, Charles</dc:creator>
  <cp:lastModifiedBy>Babcock, Charles</cp:lastModifiedBy>
  <cp:revision>132</cp:revision>
  <dcterms:created xsi:type="dcterms:W3CDTF">2016-09-02T17:13:40Z</dcterms:created>
  <dcterms:modified xsi:type="dcterms:W3CDTF">2016-09-15T14:32:27Z</dcterms:modified>
</cp:coreProperties>
</file>