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57" r:id="rId4"/>
    <p:sldId id="267" r:id="rId5"/>
    <p:sldId id="266" r:id="rId6"/>
    <p:sldId id="260" r:id="rId7"/>
    <p:sldId id="261" r:id="rId8"/>
    <p:sldId id="258" r:id="rId9"/>
    <p:sldId id="263" r:id="rId10"/>
    <p:sldId id="259" r:id="rId11"/>
    <p:sldId id="268" r:id="rId12"/>
    <p:sldId id="269" r:id="rId13"/>
    <p:sldId id="271" r:id="rId14"/>
    <p:sldId id="272" r:id="rId15"/>
    <p:sldId id="270" r:id="rId16"/>
    <p:sldId id="26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5EAA"/>
    <a:srgbClr val="B56B57"/>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1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61ACFCCC-D17C-4857-AE3B-8040A57B3ACC}" type="datetimeFigureOut">
              <a:rPr lang="en-US" smtClean="0"/>
              <a:t>9/15/2016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1FE267-5A35-4EE6-9C99-2A6A6A1AD898}"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ACFCCC-D17C-4857-AE3B-8040A57B3ACC}" type="datetimeFigureOut">
              <a:rPr lang="en-US" smtClean="0"/>
              <a:t>9/15/2016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ACFCCC-D17C-4857-AE3B-8040A57B3ACC}" type="datetimeFigureOut">
              <a:rPr lang="en-US" smtClean="0"/>
              <a:t>9/15/2016</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ACFCCC-D17C-4857-AE3B-8040A57B3ACC}" type="datetimeFigureOut">
              <a:rPr lang="en-US" smtClean="0"/>
              <a:t>9/15/2016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1ACFCCC-D17C-4857-AE3B-8040A57B3ACC}" type="datetimeFigureOut">
              <a:rPr lang="en-US" smtClean="0"/>
              <a:t>9/15/2016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1FE267-5A35-4EE6-9C99-2A6A6A1AD89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1ACFCCC-D17C-4857-AE3B-8040A57B3ACC}" type="datetimeFigureOut">
              <a:rPr lang="en-US" smtClean="0"/>
              <a:t>9/15/2016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1ACFCCC-D17C-4857-AE3B-8040A57B3ACC}" type="datetimeFigureOut">
              <a:rPr lang="en-US" smtClean="0"/>
              <a:t>9/15/2016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1ACFCCC-D17C-4857-AE3B-8040A57B3ACC}" type="datetimeFigureOut">
              <a:rPr lang="en-US" smtClean="0"/>
              <a:t>9/15/2016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CFCCC-D17C-4857-AE3B-8040A57B3ACC}" type="datetimeFigureOut">
              <a:rPr lang="en-US" smtClean="0"/>
              <a:t>9/15/2016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1FE267-5A35-4EE6-9C99-2A6A6A1AD89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1ACFCCC-D17C-4857-AE3B-8040A57B3ACC}" type="datetimeFigureOut">
              <a:rPr lang="en-US" smtClean="0"/>
              <a:t>9/15/2016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1FE267-5A35-4EE6-9C99-2A6A6A1AD898}"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61ACFCCC-D17C-4857-AE3B-8040A57B3ACC}" type="datetimeFigureOut">
              <a:rPr lang="en-US" smtClean="0"/>
              <a:t>9/15/2016</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541FE267-5A35-4EE6-9C99-2A6A6A1AD89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1ACFCCC-D17C-4857-AE3B-8040A57B3ACC}" type="datetimeFigureOut">
              <a:rPr lang="en-US" smtClean="0"/>
              <a:t>9/15/2016</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541FE267-5A35-4EE6-9C99-2A6A6A1AD89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source=images&amp;cd=&amp;cad=rja&amp;uact=8&amp;ved=0ahUKEwjaioe75YfPAhWLKCYKHbvRBHgQjRwIBw&amp;url=http://2neatmagazines.com/life/1966.html&amp;psig=AFQjCNFfn7ZDSE2GMhl6Nl_XU5L_9L_zXQ&amp;ust=1473699726675398"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447800"/>
            <a:ext cx="8686800" cy="1470025"/>
          </a:xfrm>
        </p:spPr>
        <p:txBody>
          <a:bodyPr>
            <a:normAutofit/>
          </a:bodyPr>
          <a:lstStyle/>
          <a:p>
            <a:pPr algn="ctr"/>
            <a:r>
              <a:rPr lang="en-US" sz="2400" dirty="0" smtClean="0">
                <a:latin typeface="Arial" panose="020B0604020202020204" pitchFamily="34" charset="0"/>
                <a:cs typeface="Arial" panose="020B0604020202020204" pitchFamily="34" charset="0"/>
              </a:rPr>
              <a:t>Drug Diversion and Substance Use Disorder Management: Optimizing Collaboration Across the Continuum</a:t>
            </a:r>
            <a:endParaRPr lang="en-US" sz="2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990600" y="3352800"/>
            <a:ext cx="6934200" cy="1752600"/>
          </a:xfrm>
        </p:spPr>
        <p:txBody>
          <a:bodyPr>
            <a:normAutofit fontScale="70000" lnSpcReduction="20000"/>
          </a:bodyPr>
          <a:lstStyle/>
          <a:p>
            <a:pPr algn="l"/>
            <a:r>
              <a:rPr lang="en-US" sz="2900" b="1" dirty="0" smtClean="0">
                <a:solidFill>
                  <a:schemeClr val="tx1"/>
                </a:solidFill>
                <a:latin typeface="Arial" panose="020B0604020202020204" pitchFamily="34" charset="0"/>
                <a:cs typeface="Arial" panose="020B0604020202020204" pitchFamily="34" charset="0"/>
              </a:rPr>
              <a:t>Michael O’Neil, Pharm.D. </a:t>
            </a:r>
          </a:p>
          <a:p>
            <a:pPr algn="l"/>
            <a:r>
              <a:rPr lang="en-US" sz="2900" b="1" dirty="0" smtClean="0">
                <a:solidFill>
                  <a:schemeClr val="tx1"/>
                </a:solidFill>
                <a:latin typeface="Arial" panose="020B0604020202020204" pitchFamily="34" charset="0"/>
                <a:cs typeface="Arial" panose="020B0604020202020204" pitchFamily="34" charset="0"/>
              </a:rPr>
              <a:t>Professor and Chair,  Department of Pharmacy Practice</a:t>
            </a:r>
          </a:p>
          <a:p>
            <a:pPr algn="l"/>
            <a:r>
              <a:rPr lang="en-US" sz="2900" b="1" dirty="0" smtClean="0">
                <a:solidFill>
                  <a:schemeClr val="tx1"/>
                </a:solidFill>
                <a:latin typeface="Arial" panose="020B0604020202020204" pitchFamily="34" charset="0"/>
                <a:cs typeface="Arial" panose="020B0604020202020204" pitchFamily="34" charset="0"/>
              </a:rPr>
              <a:t>Drug Diversion, Substance Abuse, and Pain Management Consultant </a:t>
            </a:r>
          </a:p>
          <a:p>
            <a:pPr algn="l"/>
            <a:r>
              <a:rPr lang="en-US" sz="2900" b="1" dirty="0" smtClean="0">
                <a:solidFill>
                  <a:schemeClr val="tx1"/>
                </a:solidFill>
                <a:latin typeface="Arial" panose="020B0604020202020204" pitchFamily="34" charset="0"/>
                <a:cs typeface="Arial" panose="020B0604020202020204" pitchFamily="34" charset="0"/>
              </a:rPr>
              <a:t>South College School of Pharmacy</a:t>
            </a:r>
          </a:p>
          <a:p>
            <a:pPr algn="l"/>
            <a:r>
              <a:rPr lang="en-US" sz="2900" b="1" dirty="0" smtClean="0">
                <a:solidFill>
                  <a:schemeClr val="tx1"/>
                </a:solidFill>
                <a:latin typeface="Arial" panose="020B0604020202020204" pitchFamily="34" charset="0"/>
                <a:cs typeface="Arial" panose="020B0604020202020204" pitchFamily="34" charset="0"/>
              </a:rPr>
              <a:t>Knoxville, TN</a:t>
            </a:r>
          </a:p>
          <a:p>
            <a:pPr algn="l"/>
            <a:r>
              <a:rPr lang="en-US" sz="2900" b="1" dirty="0" smtClean="0">
                <a:solidFill>
                  <a:schemeClr val="tx1"/>
                </a:solidFill>
                <a:latin typeface="Arial" panose="020B0604020202020204" pitchFamily="34" charset="0"/>
                <a:cs typeface="Arial" panose="020B0604020202020204" pitchFamily="34" charset="0"/>
              </a:rPr>
              <a:t>(304) 546-7746</a:t>
            </a:r>
          </a:p>
          <a:p>
            <a:endParaRPr lang="en-US" dirty="0"/>
          </a:p>
        </p:txBody>
      </p:sp>
    </p:spTree>
    <p:extLst>
      <p:ext uri="{BB962C8B-B14F-4D97-AF65-F5344CB8AC3E}">
        <p14:creationId xmlns:p14="http://schemas.microsoft.com/office/powerpoint/2010/main" val="4182737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ctr"/>
            <a:r>
              <a:rPr lang="en-US" sz="3200" dirty="0" smtClean="0"/>
              <a:t>What Information is being shared?</a:t>
            </a:r>
            <a:endParaRPr lang="en-US" sz="3200" dirty="0"/>
          </a:p>
        </p:txBody>
      </p:sp>
      <p:sp>
        <p:nvSpPr>
          <p:cNvPr id="3" name="Content Placeholder 2"/>
          <p:cNvSpPr>
            <a:spLocks noGrp="1"/>
          </p:cNvSpPr>
          <p:nvPr>
            <p:ph idx="1"/>
          </p:nvPr>
        </p:nvSpPr>
        <p:spPr>
          <a:xfrm>
            <a:off x="457200" y="1676400"/>
            <a:ext cx="8229600" cy="4525963"/>
          </a:xfrm>
        </p:spPr>
        <p:txBody>
          <a:bodyPr>
            <a:normAutofit fontScale="92500" lnSpcReduction="10000"/>
          </a:bodyPr>
          <a:lstStyle/>
          <a:p>
            <a:pPr marL="0" indent="0">
              <a:buNone/>
            </a:pPr>
            <a:r>
              <a:rPr lang="en-US" sz="2400" dirty="0" smtClean="0"/>
              <a:t>Most efforts have been in response to the </a:t>
            </a:r>
            <a:r>
              <a:rPr lang="en-US" sz="2400" i="1" dirty="0" smtClean="0"/>
              <a:t>“Opioid Epidemic”</a:t>
            </a:r>
            <a:r>
              <a:rPr lang="en-US" sz="2400" dirty="0" smtClean="0"/>
              <a:t>-</a:t>
            </a:r>
            <a:r>
              <a:rPr lang="en-US" sz="2400" i="1" u="sng" dirty="0" err="1" smtClean="0"/>
              <a:t>reactiona</a:t>
            </a:r>
            <a:r>
              <a:rPr lang="en-US" sz="2400" i="1" dirty="0" err="1" smtClean="0"/>
              <a:t>l</a:t>
            </a:r>
            <a:r>
              <a:rPr lang="en-US" sz="2400" i="1" dirty="0" smtClean="0"/>
              <a:t> approach</a:t>
            </a:r>
          </a:p>
          <a:p>
            <a:pPr marL="0" indent="0">
              <a:buNone/>
            </a:pPr>
            <a:endParaRPr lang="en-US" sz="2400" dirty="0"/>
          </a:p>
          <a:p>
            <a:r>
              <a:rPr lang="en-US" sz="2000" dirty="0" smtClean="0"/>
              <a:t>Deaths</a:t>
            </a:r>
          </a:p>
          <a:p>
            <a:r>
              <a:rPr lang="en-US" sz="2000" dirty="0" smtClean="0"/>
              <a:t>Overdoses</a:t>
            </a:r>
          </a:p>
          <a:p>
            <a:r>
              <a:rPr lang="en-US" sz="2000" dirty="0" smtClean="0"/>
              <a:t>Unusual Headlines (e.g. fentanyl)</a:t>
            </a:r>
          </a:p>
          <a:p>
            <a:r>
              <a:rPr lang="en-US" sz="2000" dirty="0" smtClean="0"/>
              <a:t>Arrest of Pill Mill-Prescribers</a:t>
            </a:r>
          </a:p>
          <a:p>
            <a:r>
              <a:rPr lang="en-US" sz="2000" dirty="0" smtClean="0"/>
              <a:t>PDMP data?</a:t>
            </a:r>
          </a:p>
          <a:p>
            <a:r>
              <a:rPr lang="en-US" sz="2000" dirty="0" smtClean="0"/>
              <a:t>Statistics on Addiction/Lack of beds</a:t>
            </a:r>
          </a:p>
          <a:p>
            <a:pPr marL="0" indent="0">
              <a:buNone/>
            </a:pPr>
            <a:endParaRPr lang="en-US" sz="2000" dirty="0"/>
          </a:p>
          <a:p>
            <a:pPr marL="0" indent="0">
              <a:buNone/>
            </a:pPr>
            <a:r>
              <a:rPr lang="en-US" sz="2000" dirty="0" smtClean="0"/>
              <a:t>-Naloxone prescribing / dispensing regulations</a:t>
            </a:r>
          </a:p>
          <a:p>
            <a:pPr marL="0" indent="0">
              <a:buNone/>
            </a:pPr>
            <a:r>
              <a:rPr lang="en-US" sz="2000" dirty="0" smtClean="0"/>
              <a:t>-Neonatal Abstinence Syndrome</a:t>
            </a:r>
          </a:p>
          <a:p>
            <a:pPr marL="0" indent="0">
              <a:buNone/>
            </a:pPr>
            <a:r>
              <a:rPr lang="en-US" sz="2000" dirty="0" smtClean="0"/>
              <a:t>-Rescheduling combination hydrocodone products</a:t>
            </a:r>
          </a:p>
          <a:p>
            <a:pPr marL="0" indent="0">
              <a:buNone/>
            </a:pPr>
            <a:endParaRPr lang="en-US" sz="2000" dirty="0"/>
          </a:p>
          <a:p>
            <a:pPr marL="0" indent="0" algn="ctr">
              <a:buNone/>
            </a:pPr>
            <a:r>
              <a:rPr lang="en-US" sz="2000" b="1" i="1" dirty="0" smtClean="0"/>
              <a:t>What do these examples all have in common?</a:t>
            </a:r>
          </a:p>
          <a:p>
            <a:pPr marL="0" indent="0">
              <a:buNone/>
            </a:pPr>
            <a:endParaRPr lang="en-US" sz="2400" dirty="0"/>
          </a:p>
        </p:txBody>
      </p:sp>
    </p:spTree>
    <p:extLst>
      <p:ext uri="{BB962C8B-B14F-4D97-AF65-F5344CB8AC3E}">
        <p14:creationId xmlns:p14="http://schemas.microsoft.com/office/powerpoint/2010/main" val="1305148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8229600" cy="563563"/>
          </a:xfrm>
        </p:spPr>
        <p:txBody>
          <a:bodyPr>
            <a:normAutofit/>
          </a:bodyPr>
          <a:lstStyle/>
          <a:p>
            <a:pPr algn="ctr"/>
            <a:r>
              <a:rPr lang="en-US" sz="2800" dirty="0" smtClean="0">
                <a:solidFill>
                  <a:schemeClr val="tx1"/>
                </a:solidFill>
              </a:rPr>
              <a:t>How Do We Make This Work?</a:t>
            </a:r>
            <a:endParaRPr lang="en-US" sz="2800" dirty="0">
              <a:solidFill>
                <a:schemeClr val="tx1"/>
              </a:solidFill>
            </a:endParaRPr>
          </a:p>
        </p:txBody>
      </p:sp>
      <p:sp>
        <p:nvSpPr>
          <p:cNvPr id="3" name="Content Placeholder 2"/>
          <p:cNvSpPr>
            <a:spLocks noGrp="1"/>
          </p:cNvSpPr>
          <p:nvPr>
            <p:ph idx="4294967295"/>
          </p:nvPr>
        </p:nvSpPr>
        <p:spPr>
          <a:xfrm>
            <a:off x="0" y="1525588"/>
            <a:ext cx="8229600" cy="4525962"/>
          </a:xfrm>
        </p:spPr>
        <p:txBody>
          <a:bodyPr/>
          <a:lstStyle/>
          <a:p>
            <a:pPr marL="0" indent="0">
              <a:buNone/>
            </a:pPr>
            <a:endParaRPr lang="en-US" dirty="0" smtClean="0"/>
          </a:p>
          <a:p>
            <a:pPr marL="0" indent="0">
              <a:buNone/>
            </a:pPr>
            <a:r>
              <a:rPr lang="en-US" dirty="0" smtClean="0"/>
              <a:t>                                                                        </a:t>
            </a:r>
          </a:p>
          <a:p>
            <a:pPr marL="0" indent="0">
              <a:buNone/>
            </a:pPr>
            <a:endParaRPr lang="en-US" dirty="0"/>
          </a:p>
        </p:txBody>
      </p:sp>
      <p:sp>
        <p:nvSpPr>
          <p:cNvPr id="4" name="Rectangle 3"/>
          <p:cNvSpPr/>
          <p:nvPr/>
        </p:nvSpPr>
        <p:spPr>
          <a:xfrm>
            <a:off x="442450" y="2293674"/>
            <a:ext cx="3581400" cy="136668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a:p>
            <a:pPr algn="ctr"/>
            <a:r>
              <a:rPr lang="en-US" sz="1600" dirty="0" smtClean="0">
                <a:solidFill>
                  <a:schemeClr val="tx1"/>
                </a:solidFill>
              </a:rPr>
              <a:t>Pharmacists</a:t>
            </a:r>
          </a:p>
          <a:p>
            <a:pPr algn="ctr"/>
            <a:r>
              <a:rPr lang="en-US" sz="1200" dirty="0" smtClean="0">
                <a:solidFill>
                  <a:schemeClr val="tx1"/>
                </a:solidFill>
              </a:rPr>
              <a:t>(collaboration is primarily with prescribers)</a:t>
            </a:r>
          </a:p>
          <a:p>
            <a:pPr marL="285750" indent="-285750">
              <a:buFont typeface="Arial" panose="020B0604020202020204" pitchFamily="34" charset="0"/>
              <a:buChar char="•"/>
            </a:pPr>
            <a:r>
              <a:rPr lang="en-US" sz="1200" dirty="0" smtClean="0">
                <a:solidFill>
                  <a:schemeClr val="tx1"/>
                </a:solidFill>
              </a:rPr>
              <a:t>PDMP (+)</a:t>
            </a:r>
          </a:p>
          <a:p>
            <a:pPr marL="285750" indent="-285750">
              <a:buFont typeface="Arial" panose="020B0604020202020204" pitchFamily="34" charset="0"/>
              <a:buChar char="•"/>
            </a:pPr>
            <a:r>
              <a:rPr lang="en-US" sz="1200" dirty="0" smtClean="0">
                <a:solidFill>
                  <a:schemeClr val="tx1"/>
                </a:solidFill>
              </a:rPr>
              <a:t>Time limited by volume</a:t>
            </a:r>
          </a:p>
          <a:p>
            <a:pPr marL="285750" indent="-285750">
              <a:buFont typeface="Arial" panose="020B0604020202020204" pitchFamily="34" charset="0"/>
              <a:buChar char="•"/>
            </a:pPr>
            <a:r>
              <a:rPr lang="en-US" sz="1200" dirty="0" smtClean="0">
                <a:solidFill>
                  <a:schemeClr val="tx1"/>
                </a:solidFill>
              </a:rPr>
              <a:t>Pharmacy activities restricted by Retail Management</a:t>
            </a:r>
          </a:p>
          <a:p>
            <a:pPr marL="285750" indent="-285750">
              <a:buFont typeface="Arial" panose="020B0604020202020204" pitchFamily="34" charset="0"/>
              <a:buChar char="•"/>
            </a:pPr>
            <a:r>
              <a:rPr lang="en-US" sz="1200" dirty="0" smtClean="0">
                <a:solidFill>
                  <a:schemeClr val="tx1"/>
                </a:solidFill>
              </a:rPr>
              <a:t>Often lack of understanding of responsibilities</a:t>
            </a:r>
          </a:p>
          <a:p>
            <a:pPr marL="285750" indent="-285750" algn="ctr">
              <a:buFont typeface="Arial" panose="020B0604020202020204" pitchFamily="34" charset="0"/>
              <a:buChar char="•"/>
            </a:pPr>
            <a:endParaRPr lang="en-US" dirty="0"/>
          </a:p>
        </p:txBody>
      </p:sp>
      <p:sp>
        <p:nvSpPr>
          <p:cNvPr id="5" name="Rectangle 4"/>
          <p:cNvSpPr/>
          <p:nvPr/>
        </p:nvSpPr>
        <p:spPr>
          <a:xfrm>
            <a:off x="5181599" y="2293674"/>
            <a:ext cx="3387211" cy="118232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Law Enforcement</a:t>
            </a:r>
          </a:p>
          <a:p>
            <a:pPr algn="ctr"/>
            <a:r>
              <a:rPr lang="en-US" sz="1200" dirty="0" smtClean="0">
                <a:solidFill>
                  <a:schemeClr val="tx1"/>
                </a:solidFill>
              </a:rPr>
              <a:t>(Confidentiality e.g. HIPAA / Blue wall </a:t>
            </a:r>
          </a:p>
          <a:p>
            <a:pPr algn="ctr"/>
            <a:r>
              <a:rPr lang="en-US" sz="1200" dirty="0" smtClean="0">
                <a:solidFill>
                  <a:schemeClr val="tx1"/>
                </a:solidFill>
              </a:rPr>
              <a:t>limits collaboration)</a:t>
            </a:r>
          </a:p>
          <a:p>
            <a:pPr marL="171450" indent="-171450">
              <a:buFont typeface="Arial" panose="020B0604020202020204" pitchFamily="34" charset="0"/>
              <a:buChar char="•"/>
            </a:pPr>
            <a:r>
              <a:rPr lang="en-US" sz="1200" dirty="0" smtClean="0">
                <a:solidFill>
                  <a:schemeClr val="tx1"/>
                </a:solidFill>
              </a:rPr>
              <a:t>PDMP (+/-)</a:t>
            </a:r>
          </a:p>
          <a:p>
            <a:pPr marL="342900" indent="-342900">
              <a:buFont typeface="Arial" panose="020B0604020202020204" pitchFamily="34" charset="0"/>
              <a:buChar char="•"/>
            </a:pPr>
            <a:r>
              <a:rPr lang="en-US" sz="1200" dirty="0" smtClean="0">
                <a:solidFill>
                  <a:schemeClr val="tx1"/>
                </a:solidFill>
              </a:rPr>
              <a:t>Most collaboration requires a warrant</a:t>
            </a:r>
          </a:p>
          <a:p>
            <a:pPr marL="342900" indent="-342900">
              <a:buFont typeface="Arial" panose="020B0604020202020204" pitchFamily="34" charset="0"/>
              <a:buChar char="•"/>
            </a:pPr>
            <a:r>
              <a:rPr lang="en-US" sz="1200" dirty="0" smtClean="0">
                <a:solidFill>
                  <a:schemeClr val="tx1"/>
                </a:solidFill>
              </a:rPr>
              <a:t>Not medically trained</a:t>
            </a:r>
            <a:endParaRPr lang="en-US" sz="1200" dirty="0">
              <a:solidFill>
                <a:schemeClr val="tx1"/>
              </a:solidFill>
            </a:endParaRPr>
          </a:p>
        </p:txBody>
      </p:sp>
      <p:sp>
        <p:nvSpPr>
          <p:cNvPr id="7" name="Rectangle 6"/>
          <p:cNvSpPr/>
          <p:nvPr/>
        </p:nvSpPr>
        <p:spPr>
          <a:xfrm>
            <a:off x="2407059" y="1045319"/>
            <a:ext cx="4262284" cy="10538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Prescribers</a:t>
            </a:r>
          </a:p>
          <a:p>
            <a:pPr algn="ctr"/>
            <a:r>
              <a:rPr lang="en-US" sz="1200" dirty="0" smtClean="0">
                <a:solidFill>
                  <a:schemeClr val="tx1"/>
                </a:solidFill>
              </a:rPr>
              <a:t>(collaboration is primarily with Pharmacists)</a:t>
            </a:r>
          </a:p>
          <a:p>
            <a:pPr marL="285750" indent="-285750">
              <a:buFont typeface="Arial" panose="020B0604020202020204" pitchFamily="34" charset="0"/>
              <a:buChar char="•"/>
            </a:pPr>
            <a:r>
              <a:rPr lang="en-US" sz="1200" dirty="0" smtClean="0">
                <a:solidFill>
                  <a:schemeClr val="tx1"/>
                </a:solidFill>
              </a:rPr>
              <a:t>PDMP  is primary tool</a:t>
            </a:r>
          </a:p>
          <a:p>
            <a:pPr marL="285750" indent="-285750">
              <a:buFont typeface="Arial" panose="020B0604020202020204" pitchFamily="34" charset="0"/>
              <a:buChar char="•"/>
            </a:pPr>
            <a:r>
              <a:rPr lang="en-US" sz="1200" dirty="0" smtClean="0">
                <a:solidFill>
                  <a:schemeClr val="tx1"/>
                </a:solidFill>
              </a:rPr>
              <a:t>Often lack understanding of pharmacist responsibilities</a:t>
            </a:r>
          </a:p>
          <a:p>
            <a:pPr marL="285750" indent="-285750">
              <a:buFont typeface="Arial" panose="020B0604020202020204" pitchFamily="34" charset="0"/>
              <a:buChar char="•"/>
            </a:pPr>
            <a:endParaRPr lang="en-US" sz="1200" dirty="0" smtClean="0">
              <a:solidFill>
                <a:schemeClr val="tx1"/>
              </a:solidFill>
            </a:endParaRPr>
          </a:p>
        </p:txBody>
      </p:sp>
      <p:cxnSp>
        <p:nvCxnSpPr>
          <p:cNvPr id="9" name="Straight Arrow Connector 8"/>
          <p:cNvCxnSpPr/>
          <p:nvPr/>
        </p:nvCxnSpPr>
        <p:spPr>
          <a:xfrm>
            <a:off x="6732587" y="1520938"/>
            <a:ext cx="795235" cy="71837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267200" y="2743200"/>
            <a:ext cx="775519"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1635226" y="1572258"/>
            <a:ext cx="433849" cy="6772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9603" y="5142130"/>
            <a:ext cx="8463730" cy="923330"/>
          </a:xfrm>
          <a:prstGeom prst="rect">
            <a:avLst/>
          </a:prstGeom>
          <a:solidFill>
            <a:schemeClr val="accent4">
              <a:lumMod val="40000"/>
              <a:lumOff val="60000"/>
            </a:schemeClr>
          </a:solidFill>
        </p:spPr>
        <p:txBody>
          <a:bodyPr wrap="square" rtlCol="0">
            <a:spAutoFit/>
          </a:bodyPr>
          <a:lstStyle/>
          <a:p>
            <a:r>
              <a:rPr lang="en-US" dirty="0" smtClean="0"/>
              <a:t>AT A MINIMUM </a:t>
            </a:r>
            <a:r>
              <a:rPr lang="en-US" dirty="0"/>
              <a:t>Prescribers-Pharmacist-Law </a:t>
            </a:r>
            <a:r>
              <a:rPr lang="en-US" dirty="0" smtClean="0"/>
              <a:t>Enforcement-Legislators- Health Professions Boards -Patients-Retailers-Educators-Medical Examiners-Nurses-Addiction Specialist-Patients = </a:t>
            </a:r>
            <a:r>
              <a:rPr lang="en-US" b="1" dirty="0" smtClean="0"/>
              <a:t>Substance Abuse Prevention Coalitions</a:t>
            </a:r>
            <a:endParaRPr lang="en-US" b="1" i="1" dirty="0"/>
          </a:p>
        </p:txBody>
      </p:sp>
      <p:sp>
        <p:nvSpPr>
          <p:cNvPr id="6" name="TextBox 5"/>
          <p:cNvSpPr txBox="1"/>
          <p:nvPr/>
        </p:nvSpPr>
        <p:spPr>
          <a:xfrm>
            <a:off x="456584" y="3962400"/>
            <a:ext cx="8396749" cy="923330"/>
          </a:xfrm>
          <a:prstGeom prst="rect">
            <a:avLst/>
          </a:prstGeom>
          <a:solidFill>
            <a:schemeClr val="accent2">
              <a:lumMod val="60000"/>
              <a:lumOff val="40000"/>
            </a:schemeClr>
          </a:solidFill>
        </p:spPr>
        <p:txBody>
          <a:bodyPr wrap="square" rtlCol="0">
            <a:spAutoFit/>
          </a:bodyPr>
          <a:lstStyle/>
          <a:p>
            <a:r>
              <a:rPr lang="en-US" dirty="0" smtClean="0"/>
              <a:t>We are not likely to change to current legislative and regulatory processes…BUT </a:t>
            </a:r>
          </a:p>
          <a:p>
            <a:r>
              <a:rPr lang="en-US" dirty="0" smtClean="0"/>
              <a:t>we can change the information provided at EVERY level and become more proactive and preventive in current and future medication related disasters</a:t>
            </a:r>
            <a:endParaRPr lang="en-US" dirty="0"/>
          </a:p>
        </p:txBody>
      </p:sp>
    </p:spTree>
    <p:extLst>
      <p:ext uri="{BB962C8B-B14F-4D97-AF65-F5344CB8AC3E}">
        <p14:creationId xmlns:p14="http://schemas.microsoft.com/office/powerpoint/2010/main" val="229949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ctr"/>
            <a:r>
              <a:rPr lang="en-US" sz="3200" dirty="0" smtClean="0"/>
              <a:t>Who’s in the Collaborative Mix?</a:t>
            </a:r>
            <a:endParaRPr lang="en-US" sz="3200" dirty="0"/>
          </a:p>
        </p:txBody>
      </p:sp>
      <p:sp>
        <p:nvSpPr>
          <p:cNvPr id="3" name="Content Placeholder 2"/>
          <p:cNvSpPr>
            <a:spLocks noGrp="1"/>
          </p:cNvSpPr>
          <p:nvPr>
            <p:ph idx="1"/>
          </p:nvPr>
        </p:nvSpPr>
        <p:spPr>
          <a:xfrm>
            <a:off x="457200" y="1752600"/>
            <a:ext cx="8229600" cy="4648200"/>
          </a:xfrm>
        </p:spPr>
        <p:txBody>
          <a:bodyPr>
            <a:normAutofit/>
          </a:bodyPr>
          <a:lstStyle/>
          <a:p>
            <a:pPr marL="0" indent="0" algn="ctr">
              <a:buNone/>
            </a:pPr>
            <a:r>
              <a:rPr lang="en-US" sz="1800" b="1" u="sng" dirty="0" smtClean="0"/>
              <a:t>Ground Zero / Level 1</a:t>
            </a:r>
          </a:p>
          <a:p>
            <a:r>
              <a:rPr lang="en-US" sz="1800" dirty="0" smtClean="0">
                <a:solidFill>
                  <a:srgbClr val="009900"/>
                </a:solidFill>
              </a:rPr>
              <a:t>Prescribers (MDs, DOs, PAs, NPs)</a:t>
            </a:r>
          </a:p>
          <a:p>
            <a:r>
              <a:rPr lang="en-US" sz="1800" dirty="0" smtClean="0">
                <a:solidFill>
                  <a:srgbClr val="009900"/>
                </a:solidFill>
              </a:rPr>
              <a:t>Pharmacists</a:t>
            </a:r>
          </a:p>
          <a:p>
            <a:r>
              <a:rPr lang="en-US" sz="1800" dirty="0" smtClean="0">
                <a:solidFill>
                  <a:srgbClr val="009900"/>
                </a:solidFill>
              </a:rPr>
              <a:t>Law Enforcement Officers</a:t>
            </a:r>
          </a:p>
          <a:p>
            <a:pPr marL="0" indent="0" algn="ctr">
              <a:buNone/>
            </a:pPr>
            <a:r>
              <a:rPr lang="en-US" sz="1800" b="1" u="sng" dirty="0" smtClean="0"/>
              <a:t>Level 2</a:t>
            </a:r>
          </a:p>
          <a:p>
            <a:r>
              <a:rPr lang="en-US" sz="1800" dirty="0" smtClean="0">
                <a:solidFill>
                  <a:srgbClr val="0070C0"/>
                </a:solidFill>
              </a:rPr>
              <a:t>Health Professional Boards (Includes NABP)</a:t>
            </a:r>
          </a:p>
          <a:p>
            <a:pPr marL="0" indent="0" algn="ctr">
              <a:buNone/>
            </a:pPr>
            <a:r>
              <a:rPr lang="en-US" sz="1800" b="1" u="sng" dirty="0" smtClean="0"/>
              <a:t>Level 3</a:t>
            </a:r>
          </a:p>
          <a:p>
            <a:r>
              <a:rPr lang="en-US" sz="1800" dirty="0" smtClean="0">
                <a:solidFill>
                  <a:srgbClr val="7030A0"/>
                </a:solidFill>
              </a:rPr>
              <a:t>Educators (+/-)</a:t>
            </a:r>
          </a:p>
          <a:p>
            <a:r>
              <a:rPr lang="en-US" sz="1800" dirty="0" smtClean="0">
                <a:solidFill>
                  <a:srgbClr val="7030A0"/>
                </a:solidFill>
              </a:rPr>
              <a:t>Pharmaceutical Companies /Retailers</a:t>
            </a:r>
          </a:p>
          <a:p>
            <a:r>
              <a:rPr lang="en-US" sz="1800" dirty="0" smtClean="0">
                <a:solidFill>
                  <a:srgbClr val="7030A0"/>
                </a:solidFill>
              </a:rPr>
              <a:t>CDC, Health Depts., etc.</a:t>
            </a:r>
          </a:p>
          <a:p>
            <a:r>
              <a:rPr lang="en-US" sz="1800" dirty="0" smtClean="0">
                <a:solidFill>
                  <a:srgbClr val="7030A0"/>
                </a:solidFill>
              </a:rPr>
              <a:t>Legislators</a:t>
            </a:r>
          </a:p>
          <a:p>
            <a:pPr marL="0" indent="0" algn="ctr">
              <a:buNone/>
            </a:pPr>
            <a:r>
              <a:rPr lang="en-US" sz="1800" b="1" u="sng" dirty="0" smtClean="0"/>
              <a:t>Level 4</a:t>
            </a:r>
          </a:p>
          <a:p>
            <a:r>
              <a:rPr lang="en-US" sz="1800" dirty="0">
                <a:solidFill>
                  <a:schemeClr val="accent6">
                    <a:lumMod val="50000"/>
                  </a:schemeClr>
                </a:solidFill>
              </a:rPr>
              <a:t>Substance Abuse Coalitions </a:t>
            </a:r>
            <a:r>
              <a:rPr lang="en-US" sz="1800" dirty="0" smtClean="0">
                <a:solidFill>
                  <a:schemeClr val="accent6">
                    <a:lumMod val="50000"/>
                  </a:schemeClr>
                </a:solidFill>
              </a:rPr>
              <a:t>(+/-)</a:t>
            </a:r>
          </a:p>
          <a:p>
            <a:r>
              <a:rPr lang="en-US" sz="1800" dirty="0" smtClean="0">
                <a:solidFill>
                  <a:schemeClr val="accent6">
                    <a:lumMod val="50000"/>
                  </a:schemeClr>
                </a:solidFill>
              </a:rPr>
              <a:t>Patients</a:t>
            </a:r>
          </a:p>
          <a:p>
            <a:r>
              <a:rPr lang="en-US" sz="1800" dirty="0" smtClean="0">
                <a:solidFill>
                  <a:schemeClr val="accent6">
                    <a:lumMod val="50000"/>
                  </a:schemeClr>
                </a:solidFill>
              </a:rPr>
              <a:t>Nurses</a:t>
            </a:r>
            <a:endParaRPr lang="en-US" sz="1800" dirty="0">
              <a:solidFill>
                <a:schemeClr val="accent6">
                  <a:lumMod val="50000"/>
                </a:schemeClr>
              </a:solidFill>
            </a:endParaRPr>
          </a:p>
          <a:p>
            <a:pPr marL="0" indent="0">
              <a:buNone/>
            </a:pPr>
            <a:endParaRPr lang="en-US" sz="2400" b="1" i="1" u="sng" dirty="0" smtClean="0">
              <a:solidFill>
                <a:schemeClr val="accent4"/>
              </a:solidFill>
            </a:endParaRPr>
          </a:p>
          <a:p>
            <a:endParaRPr lang="en-US" sz="2400" dirty="0" smtClean="0">
              <a:solidFill>
                <a:srgbClr val="FF0000"/>
              </a:solidFill>
            </a:endParaRPr>
          </a:p>
          <a:p>
            <a:endParaRPr lang="en-US" sz="2400" dirty="0" smtClean="0">
              <a:solidFill>
                <a:srgbClr val="FF0000"/>
              </a:solidFill>
            </a:endParaRPr>
          </a:p>
        </p:txBody>
      </p:sp>
    </p:spTree>
    <p:extLst>
      <p:ext uri="{BB962C8B-B14F-4D97-AF65-F5344CB8AC3E}">
        <p14:creationId xmlns:p14="http://schemas.microsoft.com/office/powerpoint/2010/main" val="327874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28700" y="914401"/>
            <a:ext cx="2057400" cy="1828800"/>
          </a:xfrm>
          <a:prstGeom prst="roundRect">
            <a:avLst/>
          </a:prstGeom>
          <a:solidFill>
            <a:srgbClr val="AE5E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Prescribers</a:t>
            </a:r>
          </a:p>
          <a:p>
            <a:r>
              <a:rPr lang="en-US" sz="1200" dirty="0" err="1" smtClean="0">
                <a:solidFill>
                  <a:schemeClr val="tx1"/>
                </a:solidFill>
              </a:rPr>
              <a:t>MD,DOs,FNPs,PAs</a:t>
            </a:r>
            <a:endParaRPr lang="en-US" sz="1200" dirty="0" smtClean="0">
              <a:solidFill>
                <a:schemeClr val="tx1"/>
              </a:solidFill>
            </a:endParaRPr>
          </a:p>
          <a:p>
            <a:r>
              <a:rPr lang="en-US" sz="1200" dirty="0" smtClean="0">
                <a:solidFill>
                  <a:schemeClr val="tx1"/>
                </a:solidFill>
              </a:rPr>
              <a:t>-ER Docs</a:t>
            </a:r>
          </a:p>
          <a:p>
            <a:r>
              <a:rPr lang="en-US" sz="1200" dirty="0" smtClean="0">
                <a:solidFill>
                  <a:schemeClr val="tx1"/>
                </a:solidFill>
              </a:rPr>
              <a:t>-Internal Med </a:t>
            </a:r>
          </a:p>
          <a:p>
            <a:r>
              <a:rPr lang="en-US" sz="1200" dirty="0" smtClean="0">
                <a:solidFill>
                  <a:schemeClr val="tx1"/>
                </a:solidFill>
              </a:rPr>
              <a:t>-Nursing</a:t>
            </a:r>
          </a:p>
          <a:p>
            <a:r>
              <a:rPr lang="en-US" sz="1200" dirty="0" smtClean="0">
                <a:solidFill>
                  <a:schemeClr val="tx1"/>
                </a:solidFill>
              </a:rPr>
              <a:t>-Medical Organization Reps</a:t>
            </a:r>
          </a:p>
          <a:p>
            <a:r>
              <a:rPr lang="en-US" sz="1200" dirty="0" smtClean="0">
                <a:solidFill>
                  <a:schemeClr val="tx1"/>
                </a:solidFill>
              </a:rPr>
              <a:t>-Pain Specs.</a:t>
            </a:r>
            <a:endParaRPr lang="en-US" sz="1200" dirty="0">
              <a:solidFill>
                <a:schemeClr val="tx1"/>
              </a:solidFill>
            </a:endParaRPr>
          </a:p>
        </p:txBody>
      </p:sp>
      <p:sp>
        <p:nvSpPr>
          <p:cNvPr id="6" name="Rounded Rectangle 5"/>
          <p:cNvSpPr/>
          <p:nvPr/>
        </p:nvSpPr>
        <p:spPr>
          <a:xfrm>
            <a:off x="914400" y="4973894"/>
            <a:ext cx="2286000" cy="4572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Medical Examiners</a:t>
            </a:r>
            <a:endParaRPr lang="en-US" dirty="0"/>
          </a:p>
        </p:txBody>
      </p:sp>
      <p:sp>
        <p:nvSpPr>
          <p:cNvPr id="8" name="Rounded Rectangle 7"/>
          <p:cNvSpPr/>
          <p:nvPr/>
        </p:nvSpPr>
        <p:spPr>
          <a:xfrm>
            <a:off x="3601065" y="190501"/>
            <a:ext cx="2362200" cy="1447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Pharmacists</a:t>
            </a:r>
          </a:p>
          <a:p>
            <a:r>
              <a:rPr lang="en-US" sz="1200" dirty="0">
                <a:solidFill>
                  <a:schemeClr val="tx1"/>
                </a:solidFill>
              </a:rPr>
              <a:t>-Pharmacy Students       </a:t>
            </a:r>
          </a:p>
          <a:p>
            <a:r>
              <a:rPr lang="en-US" sz="1200" dirty="0">
                <a:solidFill>
                  <a:schemeClr val="tx1"/>
                </a:solidFill>
              </a:rPr>
              <a:t> -Pharmacy School </a:t>
            </a:r>
            <a:r>
              <a:rPr lang="en-US" sz="1200" dirty="0" smtClean="0">
                <a:solidFill>
                  <a:schemeClr val="tx1"/>
                </a:solidFill>
              </a:rPr>
              <a:t>Reps</a:t>
            </a:r>
            <a:endParaRPr lang="en-US" sz="1200" dirty="0">
              <a:solidFill>
                <a:schemeClr val="tx1"/>
              </a:solidFill>
            </a:endParaRPr>
          </a:p>
          <a:p>
            <a:r>
              <a:rPr lang="en-US" sz="1200" dirty="0">
                <a:solidFill>
                  <a:schemeClr val="tx1"/>
                </a:solidFill>
              </a:rPr>
              <a:t>-Board of Pharmacy </a:t>
            </a:r>
            <a:r>
              <a:rPr lang="en-US" sz="1200" dirty="0" smtClean="0">
                <a:solidFill>
                  <a:schemeClr val="tx1"/>
                </a:solidFill>
              </a:rPr>
              <a:t>Members</a:t>
            </a:r>
          </a:p>
          <a:p>
            <a:r>
              <a:rPr lang="en-US" sz="1200" dirty="0" smtClean="0">
                <a:solidFill>
                  <a:schemeClr val="tx1"/>
                </a:solidFill>
              </a:rPr>
              <a:t>-Profession organization Reps</a:t>
            </a:r>
            <a:endParaRPr lang="en-US" sz="1200" dirty="0">
              <a:solidFill>
                <a:schemeClr val="tx1"/>
              </a:solidFill>
            </a:endParaRPr>
          </a:p>
          <a:p>
            <a:endParaRPr lang="en-US" dirty="0">
              <a:solidFill>
                <a:schemeClr val="tx1"/>
              </a:solidFill>
            </a:endParaRPr>
          </a:p>
        </p:txBody>
      </p:sp>
      <p:sp>
        <p:nvSpPr>
          <p:cNvPr id="10" name="Rounded Rectangle 9"/>
          <p:cNvSpPr/>
          <p:nvPr/>
        </p:nvSpPr>
        <p:spPr>
          <a:xfrm>
            <a:off x="6477000" y="1638301"/>
            <a:ext cx="2209800" cy="157316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Law Enforcement</a:t>
            </a:r>
          </a:p>
          <a:p>
            <a:r>
              <a:rPr lang="en-US" sz="1400" dirty="0" smtClean="0">
                <a:solidFill>
                  <a:schemeClr val="tx1"/>
                </a:solidFill>
              </a:rPr>
              <a:t>-Police</a:t>
            </a:r>
          </a:p>
          <a:p>
            <a:r>
              <a:rPr lang="en-US" sz="1400" dirty="0" smtClean="0">
                <a:solidFill>
                  <a:schemeClr val="tx1"/>
                </a:solidFill>
              </a:rPr>
              <a:t>-Sherriff</a:t>
            </a:r>
          </a:p>
          <a:p>
            <a:r>
              <a:rPr lang="en-US" sz="1400" dirty="0" smtClean="0">
                <a:solidFill>
                  <a:schemeClr val="tx1"/>
                </a:solidFill>
              </a:rPr>
              <a:t>-Task force</a:t>
            </a:r>
          </a:p>
          <a:p>
            <a:r>
              <a:rPr lang="en-US" sz="1400" dirty="0" smtClean="0">
                <a:solidFill>
                  <a:schemeClr val="tx1"/>
                </a:solidFill>
              </a:rPr>
              <a:t>-Sate Police</a:t>
            </a:r>
          </a:p>
          <a:p>
            <a:r>
              <a:rPr lang="en-US" sz="1400" dirty="0" smtClean="0">
                <a:solidFill>
                  <a:schemeClr val="tx1"/>
                </a:solidFill>
              </a:rPr>
              <a:t>-BCI/DEA</a:t>
            </a:r>
            <a:endParaRPr lang="en-US" sz="1400" dirty="0">
              <a:solidFill>
                <a:schemeClr val="tx1"/>
              </a:solidFill>
            </a:endParaRPr>
          </a:p>
        </p:txBody>
      </p:sp>
      <p:sp>
        <p:nvSpPr>
          <p:cNvPr id="11" name="Rounded Rectangle 10"/>
          <p:cNvSpPr/>
          <p:nvPr/>
        </p:nvSpPr>
        <p:spPr>
          <a:xfrm>
            <a:off x="5246739" y="5282382"/>
            <a:ext cx="1447800" cy="91194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Addiction Specialist</a:t>
            </a:r>
            <a:endParaRPr lang="en-US" dirty="0">
              <a:solidFill>
                <a:schemeClr val="tx1"/>
              </a:solidFill>
            </a:endParaRPr>
          </a:p>
        </p:txBody>
      </p:sp>
      <p:sp>
        <p:nvSpPr>
          <p:cNvPr id="12" name="Rounded Rectangle 11"/>
          <p:cNvSpPr/>
          <p:nvPr/>
        </p:nvSpPr>
        <p:spPr>
          <a:xfrm>
            <a:off x="3376152" y="5626511"/>
            <a:ext cx="914400" cy="914400"/>
          </a:xfrm>
          <a:prstGeom prst="roundRect">
            <a:avLst>
              <a:gd name="adj" fmla="val 0"/>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Health </a:t>
            </a:r>
            <a:r>
              <a:rPr lang="en-US" dirty="0" err="1" smtClean="0">
                <a:solidFill>
                  <a:schemeClr val="tx1"/>
                </a:solidFill>
              </a:rPr>
              <a:t>Dept</a:t>
            </a:r>
            <a:endParaRPr lang="en-US" dirty="0">
              <a:solidFill>
                <a:schemeClr val="tx1"/>
              </a:solidFill>
            </a:endParaRPr>
          </a:p>
        </p:txBody>
      </p:sp>
      <p:sp>
        <p:nvSpPr>
          <p:cNvPr id="14" name="Rounded Rectangle 13"/>
          <p:cNvSpPr/>
          <p:nvPr/>
        </p:nvSpPr>
        <p:spPr>
          <a:xfrm>
            <a:off x="609600" y="3211463"/>
            <a:ext cx="1752600" cy="1284337"/>
          </a:xfrm>
          <a:prstGeom prst="roundRect">
            <a:avLst/>
          </a:prstGeom>
          <a:solidFill>
            <a:srgbClr val="B56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Legislators</a:t>
            </a:r>
          </a:p>
          <a:p>
            <a:r>
              <a:rPr lang="en-US" sz="1200" dirty="0">
                <a:solidFill>
                  <a:schemeClr val="tx1"/>
                </a:solidFill>
              </a:rPr>
              <a:t>-</a:t>
            </a:r>
            <a:r>
              <a:rPr lang="en-US" sz="1200" dirty="0" smtClean="0">
                <a:solidFill>
                  <a:schemeClr val="tx1"/>
                </a:solidFill>
              </a:rPr>
              <a:t>Congressman</a:t>
            </a:r>
          </a:p>
          <a:p>
            <a:r>
              <a:rPr lang="en-US" sz="1200" dirty="0" smtClean="0">
                <a:solidFill>
                  <a:schemeClr val="tx1"/>
                </a:solidFill>
              </a:rPr>
              <a:t>-Senator</a:t>
            </a:r>
          </a:p>
          <a:p>
            <a:r>
              <a:rPr lang="en-US" sz="1200" dirty="0" smtClean="0">
                <a:solidFill>
                  <a:schemeClr val="tx1"/>
                </a:solidFill>
              </a:rPr>
              <a:t>-Attorney</a:t>
            </a:r>
          </a:p>
          <a:p>
            <a:r>
              <a:rPr lang="en-US" sz="1200" dirty="0" smtClean="0">
                <a:solidFill>
                  <a:schemeClr val="tx1"/>
                </a:solidFill>
              </a:rPr>
              <a:t>-</a:t>
            </a:r>
            <a:r>
              <a:rPr lang="en-US" sz="1200" dirty="0" err="1" smtClean="0">
                <a:solidFill>
                  <a:schemeClr val="tx1"/>
                </a:solidFill>
              </a:rPr>
              <a:t>Advsors</a:t>
            </a:r>
            <a:endParaRPr lang="en-US" sz="1200" dirty="0" smtClean="0">
              <a:solidFill>
                <a:schemeClr val="tx1"/>
              </a:solidFill>
            </a:endParaRPr>
          </a:p>
          <a:p>
            <a:pPr algn="ctr"/>
            <a:endParaRPr lang="en-US" dirty="0"/>
          </a:p>
        </p:txBody>
      </p:sp>
      <p:sp>
        <p:nvSpPr>
          <p:cNvPr id="15" name="Oval 14"/>
          <p:cNvSpPr/>
          <p:nvPr/>
        </p:nvSpPr>
        <p:spPr>
          <a:xfrm>
            <a:off x="3399504" y="2585884"/>
            <a:ext cx="2571135" cy="2002095"/>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Substance Abuse Prevention Coalition</a:t>
            </a:r>
          </a:p>
          <a:p>
            <a:pPr algn="ctr"/>
            <a:r>
              <a:rPr lang="en-US" dirty="0" smtClean="0"/>
              <a:t>Members</a:t>
            </a:r>
            <a:endParaRPr lang="en-US" dirty="0"/>
          </a:p>
        </p:txBody>
      </p:sp>
      <p:cxnSp>
        <p:nvCxnSpPr>
          <p:cNvPr id="17" name="Straight Arrow Connector 16"/>
          <p:cNvCxnSpPr/>
          <p:nvPr/>
        </p:nvCxnSpPr>
        <p:spPr>
          <a:xfrm>
            <a:off x="3055989" y="2743201"/>
            <a:ext cx="545076" cy="1892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8" idx="2"/>
          </p:cNvCxnSpPr>
          <p:nvPr/>
        </p:nvCxnSpPr>
        <p:spPr>
          <a:xfrm>
            <a:off x="4782165" y="1638301"/>
            <a:ext cx="0" cy="786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5791200" y="2585884"/>
            <a:ext cx="685800" cy="2310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5334000" y="4587979"/>
            <a:ext cx="457200" cy="6145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4038600" y="4620547"/>
            <a:ext cx="251952" cy="8105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3149006" y="4373437"/>
            <a:ext cx="575638" cy="6004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14" idx="3"/>
          </p:cNvCxnSpPr>
          <p:nvPr/>
        </p:nvCxnSpPr>
        <p:spPr>
          <a:xfrm flipV="1">
            <a:off x="2362200" y="3853631"/>
            <a:ext cx="96632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Rounded Rectangle 48"/>
          <p:cNvSpPr/>
          <p:nvPr/>
        </p:nvSpPr>
        <p:spPr>
          <a:xfrm>
            <a:off x="6692081" y="3930715"/>
            <a:ext cx="1992261" cy="74295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PDMP Representatives</a:t>
            </a:r>
            <a:endParaRPr lang="en-US" dirty="0">
              <a:solidFill>
                <a:schemeClr val="tx1"/>
              </a:solidFill>
            </a:endParaRPr>
          </a:p>
        </p:txBody>
      </p:sp>
      <p:cxnSp>
        <p:nvCxnSpPr>
          <p:cNvPr id="51" name="Straight Arrow Connector 50"/>
          <p:cNvCxnSpPr>
            <a:stCxn id="49" idx="1"/>
          </p:cNvCxnSpPr>
          <p:nvPr/>
        </p:nvCxnSpPr>
        <p:spPr>
          <a:xfrm flipH="1" flipV="1">
            <a:off x="5968181" y="3683066"/>
            <a:ext cx="723900" cy="6191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5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ctr"/>
            <a:r>
              <a:rPr lang="en-US" sz="3200" dirty="0" smtClean="0"/>
              <a:t>Who’s in the Collaborative Mix?</a:t>
            </a:r>
            <a:endParaRPr lang="en-US" sz="3200" dirty="0"/>
          </a:p>
        </p:txBody>
      </p:sp>
      <p:sp>
        <p:nvSpPr>
          <p:cNvPr id="3" name="Content Placeholder 2"/>
          <p:cNvSpPr>
            <a:spLocks noGrp="1"/>
          </p:cNvSpPr>
          <p:nvPr>
            <p:ph idx="1"/>
          </p:nvPr>
        </p:nvSpPr>
        <p:spPr>
          <a:xfrm>
            <a:off x="457200" y="1219200"/>
            <a:ext cx="8229600" cy="5334000"/>
          </a:xfrm>
        </p:spPr>
        <p:txBody>
          <a:bodyPr>
            <a:normAutofit/>
          </a:bodyPr>
          <a:lstStyle/>
          <a:p>
            <a:pPr marL="0" indent="0" algn="ctr">
              <a:buNone/>
            </a:pPr>
            <a:endParaRPr lang="en-US" sz="1800" b="1" u="sng" dirty="0" smtClean="0"/>
          </a:p>
          <a:p>
            <a:pPr marL="0" indent="0" algn="ctr">
              <a:buNone/>
            </a:pPr>
            <a:endParaRPr lang="en-US" sz="1800" b="1" u="sng" dirty="0"/>
          </a:p>
          <a:p>
            <a:pPr marL="0" indent="0" algn="ctr">
              <a:buNone/>
            </a:pPr>
            <a:endParaRPr lang="en-US" sz="1800" b="1" u="sng" dirty="0" smtClean="0"/>
          </a:p>
          <a:p>
            <a:pPr marL="0" indent="0" algn="ctr">
              <a:buNone/>
            </a:pPr>
            <a:r>
              <a:rPr lang="en-US" sz="1800" b="1" u="sng" dirty="0" smtClean="0"/>
              <a:t>Ground Zero / Level 1 + Level  2</a:t>
            </a:r>
          </a:p>
          <a:p>
            <a:pPr marL="0" indent="0" algn="ctr">
              <a:buNone/>
            </a:pPr>
            <a:endParaRPr lang="en-US" sz="1800" b="1" u="sng" dirty="0"/>
          </a:p>
          <a:p>
            <a:pPr marL="0" indent="0" algn="ctr">
              <a:buNone/>
            </a:pPr>
            <a:endParaRPr lang="en-US" sz="1800" b="1" u="sng" dirty="0" smtClean="0"/>
          </a:p>
          <a:p>
            <a:pPr marL="0" indent="0" algn="ctr">
              <a:buNone/>
            </a:pPr>
            <a:endParaRPr lang="en-US" sz="1800" b="1" u="sng" dirty="0" smtClean="0"/>
          </a:p>
          <a:p>
            <a:pPr marL="0" indent="0" algn="ctr">
              <a:buNone/>
            </a:pPr>
            <a:r>
              <a:rPr lang="en-US" sz="2400" b="1" u="sng" dirty="0" smtClean="0">
                <a:solidFill>
                  <a:srgbClr val="AE5EAA"/>
                </a:solidFill>
              </a:rPr>
              <a:t>Substance Abuse Prevention Coalitions</a:t>
            </a:r>
          </a:p>
          <a:p>
            <a:pPr marL="0" indent="0">
              <a:buNone/>
            </a:pPr>
            <a:endParaRPr lang="en-US" sz="2400" b="1" i="1" u="sng" dirty="0" smtClean="0">
              <a:solidFill>
                <a:schemeClr val="accent4"/>
              </a:solidFill>
            </a:endParaRPr>
          </a:p>
          <a:p>
            <a:endParaRPr lang="en-US" sz="2400" dirty="0" smtClean="0">
              <a:solidFill>
                <a:srgbClr val="FF0000"/>
              </a:solidFill>
            </a:endParaRPr>
          </a:p>
          <a:p>
            <a:endParaRPr lang="en-US" sz="2400" dirty="0" smtClean="0">
              <a:solidFill>
                <a:srgbClr val="FF0000"/>
              </a:solidFill>
            </a:endParaRPr>
          </a:p>
        </p:txBody>
      </p:sp>
    </p:spTree>
    <p:extLst>
      <p:ext uri="{BB962C8B-B14F-4D97-AF65-F5344CB8AC3E}">
        <p14:creationId xmlns:p14="http://schemas.microsoft.com/office/powerpoint/2010/main" val="979967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What Needs to Be </a:t>
            </a:r>
            <a:r>
              <a:rPr lang="en-US" sz="3200" dirty="0"/>
              <a:t>D</a:t>
            </a:r>
            <a:r>
              <a:rPr lang="en-US" sz="3200" dirty="0" smtClean="0"/>
              <a:t>iscussed</a:t>
            </a:r>
            <a:endParaRPr lang="en-US" sz="3200" dirty="0"/>
          </a:p>
        </p:txBody>
      </p:sp>
      <p:sp>
        <p:nvSpPr>
          <p:cNvPr id="3" name="Content Placeholder 2"/>
          <p:cNvSpPr>
            <a:spLocks noGrp="1"/>
          </p:cNvSpPr>
          <p:nvPr>
            <p:ph idx="1"/>
          </p:nvPr>
        </p:nvSpPr>
        <p:spPr/>
        <p:txBody>
          <a:bodyPr>
            <a:normAutofit/>
          </a:bodyPr>
          <a:lstStyle/>
          <a:p>
            <a:r>
              <a:rPr lang="en-US" sz="2800" dirty="0" smtClean="0"/>
              <a:t>Trends</a:t>
            </a:r>
          </a:p>
          <a:p>
            <a:pPr marL="0" indent="0">
              <a:buNone/>
            </a:pPr>
            <a:r>
              <a:rPr lang="en-US" i="1" dirty="0"/>
              <a:t> </a:t>
            </a:r>
            <a:r>
              <a:rPr lang="en-US" i="1" dirty="0" smtClean="0"/>
              <a:t>    </a:t>
            </a:r>
            <a:r>
              <a:rPr lang="en-US" sz="2000" i="1" dirty="0" smtClean="0"/>
              <a:t>-Medication/Substance Abuse Patterns</a:t>
            </a:r>
          </a:p>
          <a:p>
            <a:pPr marL="0" indent="0">
              <a:buNone/>
            </a:pPr>
            <a:r>
              <a:rPr lang="en-US" sz="2000" i="1" dirty="0"/>
              <a:t> </a:t>
            </a:r>
            <a:r>
              <a:rPr lang="en-US" sz="2000" i="1" dirty="0" smtClean="0"/>
              <a:t>      -</a:t>
            </a:r>
            <a:r>
              <a:rPr lang="en-US" sz="2000" dirty="0" smtClean="0"/>
              <a:t>Prevention: What’s working what’s not</a:t>
            </a:r>
          </a:p>
          <a:p>
            <a:pPr marL="0" indent="0">
              <a:buNone/>
            </a:pPr>
            <a:r>
              <a:rPr lang="en-US" sz="2000" dirty="0"/>
              <a:t> </a:t>
            </a:r>
            <a:r>
              <a:rPr lang="en-US" sz="2000" dirty="0" smtClean="0"/>
              <a:t>      -Statistics</a:t>
            </a:r>
          </a:p>
          <a:p>
            <a:pPr marL="0" indent="0">
              <a:buNone/>
            </a:pPr>
            <a:r>
              <a:rPr lang="en-US" sz="2000" i="1" dirty="0" smtClean="0"/>
              <a:t>e.g. Prescription stimulants, </a:t>
            </a:r>
            <a:r>
              <a:rPr lang="en-US" sz="2000" i="1" dirty="0" err="1" smtClean="0"/>
              <a:t>noncontrolled</a:t>
            </a:r>
            <a:r>
              <a:rPr lang="en-US" sz="2000" i="1" dirty="0" smtClean="0"/>
              <a:t> prescription medications, NAS</a:t>
            </a:r>
          </a:p>
          <a:p>
            <a:pPr marL="0" indent="0">
              <a:buNone/>
            </a:pPr>
            <a:endParaRPr lang="en-US" sz="2400" dirty="0" smtClean="0"/>
          </a:p>
          <a:p>
            <a:r>
              <a:rPr lang="en-US" sz="2400" b="1" dirty="0" smtClean="0"/>
              <a:t>Policies</a:t>
            </a:r>
          </a:p>
          <a:p>
            <a:pPr marL="0" indent="0">
              <a:buNone/>
            </a:pPr>
            <a:r>
              <a:rPr lang="en-US" sz="2400" b="1" dirty="0"/>
              <a:t> </a:t>
            </a:r>
            <a:r>
              <a:rPr lang="en-US" sz="2400" b="1" dirty="0" smtClean="0"/>
              <a:t>      </a:t>
            </a:r>
            <a:r>
              <a:rPr lang="en-US" sz="2000" b="1" dirty="0" smtClean="0"/>
              <a:t>-</a:t>
            </a:r>
            <a:r>
              <a:rPr lang="en-US" sz="2000" dirty="0" smtClean="0"/>
              <a:t>What’s working-what’s not</a:t>
            </a:r>
          </a:p>
          <a:p>
            <a:pPr marL="0" indent="0">
              <a:buNone/>
            </a:pPr>
            <a:r>
              <a:rPr lang="en-US" sz="2000" dirty="0"/>
              <a:t> </a:t>
            </a:r>
            <a:r>
              <a:rPr lang="en-US" sz="2000" dirty="0" smtClean="0"/>
              <a:t>      -******New legislation****** </a:t>
            </a:r>
          </a:p>
          <a:p>
            <a:pPr marL="0" indent="0">
              <a:buNone/>
            </a:pPr>
            <a:r>
              <a:rPr lang="en-US" sz="2000" dirty="0"/>
              <a:t> </a:t>
            </a:r>
            <a:r>
              <a:rPr lang="en-US" sz="2000" dirty="0" smtClean="0"/>
              <a:t>      -Emphasis on prevention</a:t>
            </a:r>
          </a:p>
          <a:p>
            <a:pPr marL="0" indent="0">
              <a:buNone/>
            </a:pPr>
            <a:r>
              <a:rPr lang="en-US" sz="2000" dirty="0" smtClean="0"/>
              <a:t>e.g</a:t>
            </a:r>
            <a:r>
              <a:rPr lang="en-US" sz="2000" dirty="0"/>
              <a:t>.</a:t>
            </a:r>
            <a:r>
              <a:rPr lang="en-US" sz="2000" dirty="0" smtClean="0"/>
              <a:t> marijuana, mandating technology, record keeping requirements</a:t>
            </a:r>
            <a:endParaRPr lang="en-US" sz="2000" dirty="0"/>
          </a:p>
          <a:p>
            <a:pPr marL="0" indent="0">
              <a:buNone/>
            </a:pPr>
            <a:endParaRPr lang="en-US" sz="2400" dirty="0"/>
          </a:p>
        </p:txBody>
      </p:sp>
    </p:spTree>
    <p:extLst>
      <p:ext uri="{BB962C8B-B14F-4D97-AF65-F5344CB8AC3E}">
        <p14:creationId xmlns:p14="http://schemas.microsoft.com/office/powerpoint/2010/main" val="241063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Charge to NABP, State Boards of Pharmacy, AACP members, Pharmacists and Student Pharmacists</a:t>
            </a:r>
            <a:endParaRPr lang="en-US" sz="2800" dirty="0"/>
          </a:p>
        </p:txBody>
      </p:sp>
      <p:sp>
        <p:nvSpPr>
          <p:cNvPr id="3" name="Content Placeholder 2"/>
          <p:cNvSpPr>
            <a:spLocks noGrp="1"/>
          </p:cNvSpPr>
          <p:nvPr>
            <p:ph idx="1"/>
          </p:nvPr>
        </p:nvSpPr>
        <p:spPr/>
        <p:txBody>
          <a:bodyPr>
            <a:normAutofit/>
          </a:bodyPr>
          <a:lstStyle/>
          <a:p>
            <a:pPr marL="0" indent="0">
              <a:buNone/>
            </a:pPr>
            <a:r>
              <a:rPr lang="en-US" sz="2400" dirty="0" smtClean="0"/>
              <a:t>NABP-get pharmacists </a:t>
            </a:r>
            <a:r>
              <a:rPr lang="en-US" sz="2400" dirty="0"/>
              <a:t>o</a:t>
            </a:r>
            <a:r>
              <a:rPr lang="en-US" sz="2400" dirty="0" smtClean="0"/>
              <a:t>n coalitions</a:t>
            </a:r>
          </a:p>
          <a:p>
            <a:pPr marL="0" indent="0">
              <a:buNone/>
            </a:pPr>
            <a:endParaRPr lang="en-US" sz="2400" dirty="0" smtClean="0"/>
          </a:p>
          <a:p>
            <a:pPr marL="0" indent="0">
              <a:buNone/>
            </a:pPr>
            <a:r>
              <a:rPr lang="en-US" sz="2400" dirty="0" smtClean="0"/>
              <a:t>State Boards of Pharmacy </a:t>
            </a:r>
            <a:r>
              <a:rPr lang="en-US" sz="2400" dirty="0"/>
              <a:t>- get </a:t>
            </a:r>
            <a:r>
              <a:rPr lang="en-US" sz="2400" dirty="0" smtClean="0"/>
              <a:t>Board members on coalitions</a:t>
            </a:r>
          </a:p>
          <a:p>
            <a:pPr marL="0" indent="0">
              <a:buNone/>
            </a:pPr>
            <a:endParaRPr lang="en-US" sz="2400" dirty="0"/>
          </a:p>
          <a:p>
            <a:pPr marL="0" indent="0">
              <a:buNone/>
            </a:pPr>
            <a:r>
              <a:rPr lang="en-US" sz="2400" dirty="0" smtClean="0"/>
              <a:t>AACP-Get faculty/student pharmacists on coalition Be an active member of local community (usually county) Substance Abuse Coalitions</a:t>
            </a:r>
          </a:p>
          <a:p>
            <a:pPr marL="0" indent="0">
              <a:buNone/>
            </a:pPr>
            <a:endParaRPr lang="en-US" sz="2400" dirty="0"/>
          </a:p>
          <a:p>
            <a:pPr marL="0" indent="0" algn="ctr">
              <a:buNone/>
            </a:pPr>
            <a:r>
              <a:rPr lang="en-US" sz="2400" dirty="0" smtClean="0">
                <a:solidFill>
                  <a:srgbClr val="0070C0"/>
                </a:solidFill>
              </a:rPr>
              <a:t>If you do not do this you are not in the game!</a:t>
            </a:r>
            <a:endParaRPr lang="en-US" sz="2400" dirty="0">
              <a:solidFill>
                <a:srgbClr val="0070C0"/>
              </a:solidFill>
            </a:endParaRPr>
          </a:p>
        </p:txBody>
      </p:sp>
    </p:spTree>
    <p:extLst>
      <p:ext uri="{BB962C8B-B14F-4D97-AF65-F5344CB8AC3E}">
        <p14:creationId xmlns:p14="http://schemas.microsoft.com/office/powerpoint/2010/main" val="2893420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 </a:t>
            </a:r>
            <a:endParaRPr lang="en-US" dirty="0"/>
          </a:p>
        </p:txBody>
      </p:sp>
      <p:sp>
        <p:nvSpPr>
          <p:cNvPr id="3" name="Content Placeholder 2"/>
          <p:cNvSpPr>
            <a:spLocks noGrp="1"/>
          </p:cNvSpPr>
          <p:nvPr>
            <p:ph idx="1"/>
          </p:nvPr>
        </p:nvSpPr>
        <p:spPr/>
        <p:txBody>
          <a:bodyPr/>
          <a:lstStyle/>
          <a:p>
            <a:r>
              <a:rPr lang="en-US"/>
              <a:t>I do not have (nor does any immediate family member have) a vested interest in or affiliation with any corporate organization offering financial support or grant monies for this continuing education activity, or any affiliation with an organization whose philosophy could potentially bias my presentation.</a:t>
            </a:r>
          </a:p>
        </p:txBody>
      </p:sp>
    </p:spTree>
    <p:extLst>
      <p:ext uri="{BB962C8B-B14F-4D97-AF65-F5344CB8AC3E}">
        <p14:creationId xmlns:p14="http://schemas.microsoft.com/office/powerpoint/2010/main" val="2772442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Personal Appreciation</a:t>
            </a:r>
            <a:endParaRPr lang="en-US" sz="3200" dirty="0"/>
          </a:p>
        </p:txBody>
      </p:sp>
      <p:sp>
        <p:nvSpPr>
          <p:cNvPr id="3" name="Content Placeholder 2"/>
          <p:cNvSpPr>
            <a:spLocks noGrp="1"/>
          </p:cNvSpPr>
          <p:nvPr>
            <p:ph idx="1"/>
          </p:nvPr>
        </p:nvSpPr>
        <p:spPr>
          <a:xfrm>
            <a:off x="457200" y="1600201"/>
            <a:ext cx="8229600" cy="3429000"/>
          </a:xfrm>
        </p:spPr>
        <p:txBody>
          <a:bodyPr/>
          <a:lstStyle/>
          <a:p>
            <a:r>
              <a:rPr lang="en-US" sz="2400" dirty="0" smtClean="0"/>
              <a:t>NABP</a:t>
            </a:r>
          </a:p>
          <a:p>
            <a:pPr marL="0" indent="0">
              <a:buNone/>
            </a:pPr>
            <a:endParaRPr lang="en-US" sz="2400" dirty="0" smtClean="0"/>
          </a:p>
          <a:p>
            <a:r>
              <a:rPr lang="en-US" sz="2400" dirty="0" smtClean="0"/>
              <a:t>Boards of Pharmacy</a:t>
            </a:r>
          </a:p>
          <a:p>
            <a:pPr marL="0" indent="0">
              <a:buNone/>
            </a:pPr>
            <a:endParaRPr lang="en-US" sz="2400" dirty="0" smtClean="0"/>
          </a:p>
          <a:p>
            <a:r>
              <a:rPr lang="en-US" sz="2400" dirty="0" smtClean="0"/>
              <a:t>Educators</a:t>
            </a:r>
          </a:p>
          <a:p>
            <a:pPr marL="0" indent="0">
              <a:buNone/>
            </a:pPr>
            <a:endParaRPr lang="en-US" sz="2400" dirty="0"/>
          </a:p>
          <a:p>
            <a:r>
              <a:rPr lang="en-US" sz="2400" dirty="0" smtClean="0"/>
              <a:t>Family</a:t>
            </a:r>
          </a:p>
          <a:p>
            <a:endParaRPr lang="en-US" dirty="0"/>
          </a:p>
        </p:txBody>
      </p:sp>
    </p:spTree>
    <p:extLst>
      <p:ext uri="{BB962C8B-B14F-4D97-AF65-F5344CB8AC3E}">
        <p14:creationId xmlns:p14="http://schemas.microsoft.com/office/powerpoint/2010/main" val="1706185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983162"/>
          </a:xfrm>
        </p:spPr>
        <p:txBody>
          <a:bodyPr>
            <a:normAutofit fontScale="90000"/>
          </a:bodyPr>
          <a:lstStyle/>
          <a:p>
            <a:pPr algn="l"/>
            <a:r>
              <a:rPr lang="en-US" sz="2400" b="1" dirty="0" smtClean="0"/>
              <a:t>     Drug </a:t>
            </a:r>
            <a:r>
              <a:rPr lang="en-US" sz="2400" b="1" dirty="0"/>
              <a:t>Diversion and Substance Use Disorder Management: </a:t>
            </a:r>
            <a:r>
              <a:rPr lang="en-US" sz="2400" b="1" dirty="0" smtClean="0"/>
              <a:t>                   </a:t>
            </a:r>
            <a:br>
              <a:rPr lang="en-US" sz="2400" b="1" dirty="0" smtClean="0"/>
            </a:br>
            <a:r>
              <a:rPr lang="en-US" sz="2400" b="1" dirty="0"/>
              <a:t> </a:t>
            </a:r>
            <a:r>
              <a:rPr lang="en-US" sz="2400" b="1" dirty="0" smtClean="0"/>
              <a:t>                Optimizing </a:t>
            </a:r>
            <a:r>
              <a:rPr lang="en-US" sz="2400" b="1" dirty="0"/>
              <a:t>Collaboration Across the </a:t>
            </a:r>
            <a:r>
              <a:rPr lang="en-US" sz="2400" b="1" dirty="0" smtClean="0"/>
              <a:t>Continuum</a:t>
            </a:r>
            <a:r>
              <a:rPr lang="en-US" sz="2400" dirty="0" smtClean="0"/>
              <a:t/>
            </a:r>
            <a:br>
              <a:rPr lang="en-US" sz="2400" dirty="0" smtClean="0"/>
            </a:br>
            <a:r>
              <a:rPr lang="en-US" sz="2400" dirty="0"/>
              <a:t/>
            </a:r>
            <a:br>
              <a:rPr lang="en-US" sz="2400" dirty="0"/>
            </a:br>
            <a:r>
              <a:rPr lang="en-US" sz="2400" b="1" dirty="0" smtClean="0">
                <a:solidFill>
                  <a:schemeClr val="tx1"/>
                </a:solidFill>
              </a:rPr>
              <a:t>                                            Objectives</a:t>
            </a:r>
            <a:r>
              <a:rPr lang="en-US" sz="2400" dirty="0" smtClean="0">
                <a:solidFill>
                  <a:schemeClr val="tx1"/>
                </a:solidFill>
              </a:rPr>
              <a:t/>
            </a:r>
            <a:br>
              <a:rPr lang="en-US" sz="2400" dirty="0" smtClean="0">
                <a:solidFill>
                  <a:schemeClr val="tx1"/>
                </a:solidFill>
              </a:rPr>
            </a:br>
            <a:r>
              <a:rPr lang="en-US" sz="2400" dirty="0" smtClean="0">
                <a:solidFill>
                  <a:schemeClr val="tx1"/>
                </a:solidFill>
              </a:rPr>
              <a:t/>
            </a:r>
            <a:br>
              <a:rPr lang="en-US" sz="2400" dirty="0" smtClean="0">
                <a:solidFill>
                  <a:schemeClr val="tx1"/>
                </a:solidFill>
              </a:rPr>
            </a:br>
            <a:r>
              <a:rPr lang="en-US" sz="2000" b="1" dirty="0" smtClean="0">
                <a:solidFill>
                  <a:schemeClr val="tx1"/>
                </a:solidFill>
              </a:rPr>
              <a:t>Participants will be able to:</a:t>
            </a:r>
            <a:br>
              <a:rPr lang="en-US" sz="2000" b="1"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Define and identify key components of the </a:t>
            </a:r>
            <a:r>
              <a:rPr lang="en-US" sz="2000" dirty="0">
                <a:solidFill>
                  <a:schemeClr val="tx1"/>
                </a:solidFill>
              </a:rPr>
              <a:t>Collaborative </a:t>
            </a:r>
            <a:r>
              <a:rPr lang="en-US" sz="2000" dirty="0" smtClean="0">
                <a:solidFill>
                  <a:schemeClr val="tx1"/>
                </a:solidFill>
              </a:rPr>
              <a:t>Continuum:</a:t>
            </a:r>
            <a:br>
              <a:rPr lang="en-US" sz="2000" dirty="0" smtClean="0">
                <a:solidFill>
                  <a:schemeClr val="tx1"/>
                </a:solidFill>
              </a:rPr>
            </a:br>
            <a:r>
              <a:rPr lang="en-US" sz="2000" dirty="0" smtClean="0">
                <a:solidFill>
                  <a:schemeClr val="tx1"/>
                </a:solidFill>
              </a:rPr>
              <a:t>     </a:t>
            </a:r>
            <a:r>
              <a:rPr lang="en-US" sz="2400" dirty="0" smtClean="0">
                <a:solidFill>
                  <a:schemeClr val="tx1"/>
                </a:solidFill>
              </a:rPr>
              <a:t>-</a:t>
            </a:r>
            <a:r>
              <a:rPr lang="en-US" sz="2000" dirty="0" smtClean="0">
                <a:solidFill>
                  <a:schemeClr val="tx1"/>
                </a:solidFill>
              </a:rPr>
              <a:t>Who’s </a:t>
            </a:r>
            <a:r>
              <a:rPr lang="en-US" sz="2000" dirty="0">
                <a:solidFill>
                  <a:schemeClr val="tx1"/>
                </a:solidFill>
              </a:rPr>
              <a:t>in the </a:t>
            </a:r>
            <a:r>
              <a:rPr lang="en-US" sz="2000" dirty="0" smtClean="0">
                <a:solidFill>
                  <a:schemeClr val="tx1"/>
                </a:solidFill>
              </a:rPr>
              <a:t>mix?</a:t>
            </a:r>
            <a:r>
              <a:rPr lang="en-US" sz="2000" dirty="0">
                <a:solidFill>
                  <a:schemeClr val="tx1"/>
                </a:solidFill>
              </a:rPr>
              <a:t/>
            </a:r>
            <a:br>
              <a:rPr lang="en-US" sz="2000" dirty="0">
                <a:solidFill>
                  <a:schemeClr val="tx1"/>
                </a:solidFill>
              </a:rPr>
            </a:br>
            <a:r>
              <a:rPr lang="en-US" sz="2000" dirty="0" smtClean="0">
                <a:solidFill>
                  <a:schemeClr val="tx1"/>
                </a:solidFill>
              </a:rPr>
              <a:t>     -Where/when </a:t>
            </a:r>
            <a:r>
              <a:rPr lang="en-US" sz="2000" dirty="0">
                <a:solidFill>
                  <a:schemeClr val="tx1"/>
                </a:solidFill>
              </a:rPr>
              <a:t>is the </a:t>
            </a:r>
            <a:r>
              <a:rPr lang="en-US" sz="2000" dirty="0" smtClean="0">
                <a:solidFill>
                  <a:schemeClr val="tx1"/>
                </a:solidFill>
              </a:rPr>
              <a:t>collaboration?</a:t>
            </a:r>
            <a:r>
              <a:rPr lang="en-US" sz="2000" dirty="0">
                <a:solidFill>
                  <a:schemeClr val="tx1"/>
                </a:solidFill>
              </a:rPr>
              <a:t/>
            </a:r>
            <a:br>
              <a:rPr lang="en-US" sz="2000" dirty="0">
                <a:solidFill>
                  <a:schemeClr val="tx1"/>
                </a:solidFill>
              </a:rPr>
            </a:br>
            <a:r>
              <a:rPr lang="en-US" sz="2000" dirty="0" smtClean="0">
                <a:solidFill>
                  <a:schemeClr val="tx1"/>
                </a:solidFill>
              </a:rPr>
              <a:t>     -What </a:t>
            </a:r>
            <a:r>
              <a:rPr lang="en-US" sz="2000" dirty="0">
                <a:solidFill>
                  <a:schemeClr val="tx1"/>
                </a:solidFill>
              </a:rPr>
              <a:t>information is being shared/</a:t>
            </a:r>
            <a:r>
              <a:rPr lang="en-US" sz="2000" i="1" u="sng" dirty="0">
                <a:solidFill>
                  <a:schemeClr val="tx1"/>
                </a:solidFill>
              </a:rPr>
              <a:t>What’s </a:t>
            </a:r>
            <a:r>
              <a:rPr lang="en-US" sz="2000" i="1" u="sng" dirty="0" smtClean="0">
                <a:solidFill>
                  <a:schemeClr val="tx1"/>
                </a:solidFill>
              </a:rPr>
              <a:t>not</a:t>
            </a:r>
            <a:r>
              <a:rPr lang="en-US" sz="2000" dirty="0" smtClean="0">
                <a:solidFill>
                  <a:schemeClr val="tx1"/>
                </a:solidFill>
              </a:rPr>
              <a:t>?</a:t>
            </a:r>
            <a:br>
              <a:rPr lang="en-US" sz="2000" dirty="0" smtClean="0">
                <a:solidFill>
                  <a:schemeClr val="tx1"/>
                </a:solidFill>
              </a:rPr>
            </a:br>
            <a:r>
              <a:rPr lang="en-US" sz="2000" dirty="0">
                <a:solidFill>
                  <a:schemeClr val="tx1"/>
                </a:solidFill>
              </a:rPr>
              <a:t/>
            </a:r>
            <a:br>
              <a:rPr lang="en-US" sz="2000" dirty="0">
                <a:solidFill>
                  <a:schemeClr val="tx1"/>
                </a:solidFill>
              </a:rPr>
            </a:br>
            <a:r>
              <a:rPr lang="en-US" sz="2000" dirty="0" smtClean="0">
                <a:solidFill>
                  <a:schemeClr val="tx1"/>
                </a:solidFill>
              </a:rPr>
              <a:t>Recommend </a:t>
            </a:r>
            <a:r>
              <a:rPr lang="en-US" sz="2000" dirty="0">
                <a:solidFill>
                  <a:schemeClr val="tx1"/>
                </a:solidFill>
              </a:rPr>
              <a:t>strategies to improve </a:t>
            </a:r>
            <a:r>
              <a:rPr lang="en-US" sz="2000" dirty="0" smtClean="0">
                <a:solidFill>
                  <a:schemeClr val="tx1"/>
                </a:solidFill>
              </a:rPr>
              <a:t>outcomes-what does work</a:t>
            </a:r>
            <a:r>
              <a:rPr lang="en-US" sz="2000" dirty="0"/>
              <a:t/>
            </a:r>
            <a:br>
              <a:rPr lang="en-US" sz="2000" dirty="0"/>
            </a:br>
            <a:r>
              <a:rPr lang="en-US" sz="2400" dirty="0" smtClean="0"/>
              <a:t/>
            </a:r>
            <a:br>
              <a:rPr lang="en-US" sz="2400" dirty="0" smtClean="0"/>
            </a:br>
            <a:r>
              <a:rPr lang="en-US" sz="2400" dirty="0" smtClean="0"/>
              <a:t/>
            </a:r>
            <a:br>
              <a:rPr lang="en-US" sz="2400" dirty="0" smtClean="0"/>
            </a:br>
            <a:endParaRPr lang="en-US" sz="2400" dirty="0"/>
          </a:p>
        </p:txBody>
      </p:sp>
    </p:spTree>
    <p:extLst>
      <p:ext uri="{BB962C8B-B14F-4D97-AF65-F5344CB8AC3E}">
        <p14:creationId xmlns:p14="http://schemas.microsoft.com/office/powerpoint/2010/main" val="350491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life magazine covers 1966 prescripti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533400"/>
            <a:ext cx="4267200" cy="5684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743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362"/>
          </a:xfrm>
        </p:spPr>
        <p:txBody>
          <a:bodyPr>
            <a:normAutofit/>
          </a:bodyPr>
          <a:lstStyle/>
          <a:p>
            <a:pPr algn="ctr"/>
            <a:r>
              <a:rPr lang="en-US" sz="3200" dirty="0" smtClean="0"/>
              <a:t>Premises of SUD and Drug Diversion:</a:t>
            </a:r>
            <a:endParaRPr lang="en-US" sz="3200" dirty="0"/>
          </a:p>
        </p:txBody>
      </p:sp>
      <p:sp>
        <p:nvSpPr>
          <p:cNvPr id="3" name="Content Placeholder 2"/>
          <p:cNvSpPr>
            <a:spLocks noGrp="1"/>
          </p:cNvSpPr>
          <p:nvPr>
            <p:ph idx="1"/>
          </p:nvPr>
        </p:nvSpPr>
        <p:spPr>
          <a:xfrm>
            <a:off x="533400" y="1723103"/>
            <a:ext cx="8229600" cy="4677697"/>
          </a:xfrm>
        </p:spPr>
        <p:txBody>
          <a:bodyPr>
            <a:normAutofit fontScale="70000" lnSpcReduction="20000"/>
          </a:bodyPr>
          <a:lstStyle/>
          <a:p>
            <a:r>
              <a:rPr lang="en-US" sz="2400" dirty="0" smtClean="0"/>
              <a:t>Socioeconomics / environment play a major role</a:t>
            </a:r>
          </a:p>
          <a:p>
            <a:pPr marL="0" indent="0">
              <a:buNone/>
            </a:pPr>
            <a:r>
              <a:rPr lang="en-US" sz="2400" dirty="0" smtClean="0"/>
              <a:t> </a:t>
            </a:r>
          </a:p>
          <a:p>
            <a:r>
              <a:rPr lang="en-US" sz="2400" dirty="0" smtClean="0"/>
              <a:t>SUD does note require a “low” socioeconomic status</a:t>
            </a:r>
          </a:p>
          <a:p>
            <a:endParaRPr lang="en-US" sz="2400" dirty="0"/>
          </a:p>
          <a:p>
            <a:r>
              <a:rPr lang="en-US" sz="2400" dirty="0" smtClean="0"/>
              <a:t>More than 80% of patients with a SUD have an underlying psychiatric condition (diagnosed or diagnosed)</a:t>
            </a:r>
          </a:p>
          <a:p>
            <a:endParaRPr lang="en-US" sz="2400" dirty="0"/>
          </a:p>
          <a:p>
            <a:r>
              <a:rPr lang="en-US" sz="2400" dirty="0" smtClean="0"/>
              <a:t>There has and will always be an element of society that wants to “disconnect”</a:t>
            </a:r>
          </a:p>
          <a:p>
            <a:pPr marL="0" indent="0">
              <a:buNone/>
            </a:pPr>
            <a:endParaRPr lang="en-US" sz="2400" dirty="0" smtClean="0"/>
          </a:p>
          <a:p>
            <a:r>
              <a:rPr lang="en-US" sz="2400" dirty="0" smtClean="0"/>
              <a:t>There has always been some “element” of addiction in society… e.g. alcohol, drugs, gambling</a:t>
            </a:r>
          </a:p>
          <a:p>
            <a:pPr marL="0" indent="0">
              <a:buNone/>
            </a:pPr>
            <a:endParaRPr lang="en-US" sz="2400" dirty="0" smtClean="0"/>
          </a:p>
          <a:p>
            <a:r>
              <a:rPr lang="en-US" sz="2400" dirty="0" smtClean="0"/>
              <a:t>There has always been and will always be “Greed” at the corporate and individual level.</a:t>
            </a:r>
          </a:p>
          <a:p>
            <a:endParaRPr lang="en-US" sz="2400" dirty="0"/>
          </a:p>
          <a:p>
            <a:r>
              <a:rPr lang="en-US" sz="2400" dirty="0" smtClean="0"/>
              <a:t>There are always 2 elements involving prescription drugs: </a:t>
            </a:r>
            <a:r>
              <a:rPr lang="en-US" sz="2400" u="sng" dirty="0" smtClean="0"/>
              <a:t>abusers and diverters</a:t>
            </a:r>
          </a:p>
          <a:p>
            <a:endParaRPr lang="en-US" sz="2400" dirty="0"/>
          </a:p>
          <a:p>
            <a:r>
              <a:rPr lang="en-US" sz="2400" dirty="0" smtClean="0"/>
              <a:t>~50% of drug diversion of prescription drugs is for money or trade </a:t>
            </a:r>
          </a:p>
          <a:p>
            <a:endParaRPr lang="en-US" sz="2400" dirty="0"/>
          </a:p>
          <a:p>
            <a:r>
              <a:rPr lang="en-US" sz="2400" i="1" dirty="0" smtClean="0"/>
              <a:t>~50% of prescription drug abuse and diversion is not controlled substances</a:t>
            </a:r>
          </a:p>
          <a:p>
            <a:endParaRPr lang="en-US" sz="2400" dirty="0"/>
          </a:p>
          <a:p>
            <a:endParaRPr lang="en-US" sz="2400" dirty="0" smtClean="0"/>
          </a:p>
          <a:p>
            <a:endParaRPr lang="en-US" sz="2400" dirty="0"/>
          </a:p>
        </p:txBody>
      </p:sp>
    </p:spTree>
    <p:extLst>
      <p:ext uri="{BB962C8B-B14F-4D97-AF65-F5344CB8AC3E}">
        <p14:creationId xmlns:p14="http://schemas.microsoft.com/office/powerpoint/2010/main" val="1657194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O’Neil’s Rules of SUD and Drug Diversion</a:t>
            </a:r>
            <a:endParaRPr lang="en-US" sz="3200" dirty="0"/>
          </a:p>
        </p:txBody>
      </p:sp>
      <p:sp>
        <p:nvSpPr>
          <p:cNvPr id="3" name="Content Placeholder 2"/>
          <p:cNvSpPr>
            <a:spLocks noGrp="1"/>
          </p:cNvSpPr>
          <p:nvPr>
            <p:ph idx="1"/>
          </p:nvPr>
        </p:nvSpPr>
        <p:spPr>
          <a:xfrm>
            <a:off x="533400" y="2209801"/>
            <a:ext cx="8229600" cy="2819400"/>
          </a:xfrm>
        </p:spPr>
        <p:txBody>
          <a:bodyPr>
            <a:normAutofit/>
          </a:bodyPr>
          <a:lstStyle/>
          <a:p>
            <a:r>
              <a:rPr lang="en-US" sz="2400" dirty="0" smtClean="0"/>
              <a:t>“Don’t confuse issues with facts”</a:t>
            </a:r>
          </a:p>
          <a:p>
            <a:pPr marL="0" indent="0">
              <a:buNone/>
            </a:pPr>
            <a:endParaRPr lang="en-US" sz="2400" dirty="0"/>
          </a:p>
          <a:p>
            <a:r>
              <a:rPr lang="en-US" sz="2400" i="1" dirty="0" smtClean="0"/>
              <a:t>“If we create a better mousetrap…we will create a  smarter mouse”</a:t>
            </a:r>
            <a:endParaRPr lang="en-US" sz="2400" i="1" dirty="0"/>
          </a:p>
        </p:txBody>
      </p:sp>
    </p:spTree>
    <p:extLst>
      <p:ext uri="{BB962C8B-B14F-4D97-AF65-F5344CB8AC3E}">
        <p14:creationId xmlns:p14="http://schemas.microsoft.com/office/powerpoint/2010/main" val="1998528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ctr"/>
            <a:r>
              <a:rPr lang="en-US" sz="3200" dirty="0" smtClean="0"/>
              <a:t>Who’s in the Collaborative Mix?</a:t>
            </a:r>
            <a:endParaRPr lang="en-US" sz="3200" dirty="0"/>
          </a:p>
        </p:txBody>
      </p:sp>
      <p:sp>
        <p:nvSpPr>
          <p:cNvPr id="3" name="Content Placeholder 2"/>
          <p:cNvSpPr>
            <a:spLocks noGrp="1"/>
          </p:cNvSpPr>
          <p:nvPr>
            <p:ph idx="1"/>
          </p:nvPr>
        </p:nvSpPr>
        <p:spPr>
          <a:xfrm>
            <a:off x="457200" y="1981200"/>
            <a:ext cx="8229600" cy="4572000"/>
          </a:xfrm>
        </p:spPr>
        <p:txBody>
          <a:bodyPr>
            <a:normAutofit/>
          </a:bodyPr>
          <a:lstStyle/>
          <a:p>
            <a:pPr marL="0" indent="0" algn="ctr">
              <a:buNone/>
            </a:pPr>
            <a:r>
              <a:rPr lang="en-US" sz="1800" b="1" u="sng" dirty="0" smtClean="0"/>
              <a:t>Ground Zero / Level 1</a:t>
            </a:r>
          </a:p>
          <a:p>
            <a:r>
              <a:rPr lang="en-US" sz="1800" dirty="0" smtClean="0">
                <a:solidFill>
                  <a:srgbClr val="009900"/>
                </a:solidFill>
              </a:rPr>
              <a:t>Prescribers (MDs, DOs, PAs, NPs)</a:t>
            </a:r>
          </a:p>
          <a:p>
            <a:r>
              <a:rPr lang="en-US" sz="1800" dirty="0" smtClean="0">
                <a:solidFill>
                  <a:srgbClr val="009900"/>
                </a:solidFill>
              </a:rPr>
              <a:t>Pharmacists</a:t>
            </a:r>
          </a:p>
          <a:p>
            <a:r>
              <a:rPr lang="en-US" sz="1800" dirty="0" smtClean="0">
                <a:solidFill>
                  <a:srgbClr val="009900"/>
                </a:solidFill>
              </a:rPr>
              <a:t>Law Enforcement Officers</a:t>
            </a:r>
          </a:p>
          <a:p>
            <a:pPr marL="0" indent="0" algn="ctr">
              <a:buNone/>
            </a:pPr>
            <a:r>
              <a:rPr lang="en-US" sz="1800" b="1" u="sng" dirty="0" smtClean="0"/>
              <a:t>Level 2</a:t>
            </a:r>
          </a:p>
          <a:p>
            <a:r>
              <a:rPr lang="en-US" sz="1800" dirty="0" smtClean="0">
                <a:solidFill>
                  <a:srgbClr val="0070C0"/>
                </a:solidFill>
              </a:rPr>
              <a:t>Health Professional Boards (Includes NABP)</a:t>
            </a:r>
          </a:p>
          <a:p>
            <a:pPr marL="0" indent="0" algn="ctr">
              <a:buNone/>
            </a:pPr>
            <a:r>
              <a:rPr lang="en-US" sz="1800" b="1" u="sng" dirty="0" smtClean="0"/>
              <a:t>Level 3</a:t>
            </a:r>
          </a:p>
          <a:p>
            <a:r>
              <a:rPr lang="en-US" sz="1800" dirty="0" smtClean="0">
                <a:solidFill>
                  <a:srgbClr val="7030A0"/>
                </a:solidFill>
              </a:rPr>
              <a:t>Educators (+/-)</a:t>
            </a:r>
          </a:p>
          <a:p>
            <a:r>
              <a:rPr lang="en-US" sz="1800" dirty="0" smtClean="0">
                <a:solidFill>
                  <a:srgbClr val="7030A0"/>
                </a:solidFill>
              </a:rPr>
              <a:t>Pharmaceutical Companies /Retailers</a:t>
            </a:r>
          </a:p>
          <a:p>
            <a:r>
              <a:rPr lang="en-US" sz="1800" dirty="0">
                <a:solidFill>
                  <a:srgbClr val="7030A0"/>
                </a:solidFill>
              </a:rPr>
              <a:t>CDC, Health Depts., etc</a:t>
            </a:r>
            <a:r>
              <a:rPr lang="en-US" sz="1800" dirty="0" smtClean="0">
                <a:solidFill>
                  <a:srgbClr val="7030A0"/>
                </a:solidFill>
              </a:rPr>
              <a:t>.</a:t>
            </a:r>
          </a:p>
          <a:p>
            <a:r>
              <a:rPr lang="en-US" sz="1800" dirty="0" smtClean="0">
                <a:solidFill>
                  <a:srgbClr val="7030A0"/>
                </a:solidFill>
              </a:rPr>
              <a:t>Legislators</a:t>
            </a:r>
          </a:p>
          <a:p>
            <a:pPr marL="0" indent="0" algn="ctr">
              <a:buNone/>
            </a:pPr>
            <a:r>
              <a:rPr lang="en-US" sz="1800" b="1" u="sng" dirty="0" smtClean="0"/>
              <a:t>Level 4</a:t>
            </a:r>
          </a:p>
          <a:p>
            <a:r>
              <a:rPr lang="en-US" sz="1800" dirty="0">
                <a:solidFill>
                  <a:schemeClr val="accent6">
                    <a:lumMod val="50000"/>
                  </a:schemeClr>
                </a:solidFill>
              </a:rPr>
              <a:t>Substance Abuse Coalitions </a:t>
            </a:r>
            <a:r>
              <a:rPr lang="en-US" sz="1800" dirty="0" smtClean="0">
                <a:solidFill>
                  <a:schemeClr val="accent6">
                    <a:lumMod val="50000"/>
                  </a:schemeClr>
                </a:solidFill>
              </a:rPr>
              <a:t>(+/-)</a:t>
            </a:r>
          </a:p>
          <a:p>
            <a:r>
              <a:rPr lang="en-US" sz="1800" dirty="0" smtClean="0">
                <a:solidFill>
                  <a:schemeClr val="accent6">
                    <a:lumMod val="50000"/>
                  </a:schemeClr>
                </a:solidFill>
              </a:rPr>
              <a:t>Patients</a:t>
            </a:r>
            <a:endParaRPr lang="en-US" sz="1800" dirty="0">
              <a:solidFill>
                <a:schemeClr val="accent6">
                  <a:lumMod val="50000"/>
                </a:schemeClr>
              </a:solidFill>
            </a:endParaRPr>
          </a:p>
          <a:p>
            <a:pPr marL="0" indent="0">
              <a:buNone/>
            </a:pPr>
            <a:endParaRPr lang="en-US" sz="2400" b="1" i="1" u="sng" dirty="0" smtClean="0">
              <a:solidFill>
                <a:schemeClr val="accent4"/>
              </a:solidFill>
            </a:endParaRPr>
          </a:p>
          <a:p>
            <a:endParaRPr lang="en-US" sz="2400" dirty="0" smtClean="0">
              <a:solidFill>
                <a:srgbClr val="FF0000"/>
              </a:solidFill>
            </a:endParaRPr>
          </a:p>
          <a:p>
            <a:endParaRPr lang="en-US" sz="2400" dirty="0" smtClean="0">
              <a:solidFill>
                <a:srgbClr val="FF0000"/>
              </a:solidFill>
            </a:endParaRPr>
          </a:p>
        </p:txBody>
      </p:sp>
    </p:spTree>
    <p:extLst>
      <p:ext uri="{BB962C8B-B14F-4D97-AF65-F5344CB8AC3E}">
        <p14:creationId xmlns:p14="http://schemas.microsoft.com/office/powerpoint/2010/main" val="595986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8229600" cy="563563"/>
          </a:xfrm>
        </p:spPr>
        <p:txBody>
          <a:bodyPr>
            <a:normAutofit fontScale="90000"/>
          </a:bodyPr>
          <a:lstStyle/>
          <a:p>
            <a:pPr algn="ctr"/>
            <a:r>
              <a:rPr lang="en-US" sz="3200" dirty="0">
                <a:solidFill>
                  <a:schemeClr val="tx1"/>
                </a:solidFill>
              </a:rPr>
              <a:t>Where </a:t>
            </a:r>
            <a:r>
              <a:rPr lang="en-US" sz="3200" dirty="0" smtClean="0">
                <a:solidFill>
                  <a:schemeClr val="tx1"/>
                </a:solidFill>
              </a:rPr>
              <a:t>Does Collaboration Occur Now</a:t>
            </a:r>
            <a:r>
              <a:rPr lang="en-US" sz="3200" dirty="0">
                <a:solidFill>
                  <a:schemeClr val="tx1"/>
                </a:solidFill>
              </a:rPr>
              <a:t>?</a:t>
            </a:r>
            <a:br>
              <a:rPr lang="en-US" sz="3200" dirty="0">
                <a:solidFill>
                  <a:schemeClr val="tx1"/>
                </a:solidFill>
              </a:rPr>
            </a:br>
            <a:r>
              <a:rPr lang="en-US" sz="2000" dirty="0" smtClean="0">
                <a:solidFill>
                  <a:schemeClr val="tx1"/>
                </a:solidFill>
              </a:rPr>
              <a:t>(Traditional Silo Approach of Collaboration-Reactive)</a:t>
            </a:r>
            <a:endParaRPr lang="en-US" sz="2000" dirty="0">
              <a:solidFill>
                <a:schemeClr val="tx1"/>
              </a:solidFill>
            </a:endParaRPr>
          </a:p>
        </p:txBody>
      </p:sp>
      <p:sp>
        <p:nvSpPr>
          <p:cNvPr id="3" name="Content Placeholder 2"/>
          <p:cNvSpPr>
            <a:spLocks noGrp="1"/>
          </p:cNvSpPr>
          <p:nvPr>
            <p:ph idx="4294967295"/>
          </p:nvPr>
        </p:nvSpPr>
        <p:spPr>
          <a:xfrm>
            <a:off x="0" y="1525588"/>
            <a:ext cx="8229600" cy="4525962"/>
          </a:xfrm>
        </p:spPr>
        <p:txBody>
          <a:bodyPr/>
          <a:lstStyle/>
          <a:p>
            <a:pPr marL="0" indent="0">
              <a:buNone/>
            </a:pPr>
            <a:endParaRPr lang="en-US" dirty="0" smtClean="0"/>
          </a:p>
          <a:p>
            <a:pPr marL="0" indent="0">
              <a:buNone/>
            </a:pPr>
            <a:r>
              <a:rPr lang="en-US" dirty="0" smtClean="0"/>
              <a:t>                                                                        </a:t>
            </a:r>
          </a:p>
          <a:p>
            <a:pPr marL="0" indent="0">
              <a:buNone/>
            </a:pPr>
            <a:endParaRPr lang="en-US" dirty="0"/>
          </a:p>
        </p:txBody>
      </p:sp>
      <p:sp>
        <p:nvSpPr>
          <p:cNvPr id="4" name="Rectangle 3"/>
          <p:cNvSpPr/>
          <p:nvPr/>
        </p:nvSpPr>
        <p:spPr>
          <a:xfrm>
            <a:off x="389603" y="2768699"/>
            <a:ext cx="3581400" cy="136668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a:p>
            <a:pPr algn="ctr"/>
            <a:r>
              <a:rPr lang="en-US" sz="1600" dirty="0" smtClean="0">
                <a:solidFill>
                  <a:schemeClr val="tx1"/>
                </a:solidFill>
              </a:rPr>
              <a:t>Pharmacists</a:t>
            </a:r>
          </a:p>
          <a:p>
            <a:pPr algn="ctr"/>
            <a:r>
              <a:rPr lang="en-US" sz="1200" dirty="0" smtClean="0">
                <a:solidFill>
                  <a:schemeClr val="tx1"/>
                </a:solidFill>
              </a:rPr>
              <a:t>(collaboration is primarily with prescribers)</a:t>
            </a:r>
          </a:p>
          <a:p>
            <a:pPr marL="285750" indent="-285750">
              <a:buFont typeface="Arial" panose="020B0604020202020204" pitchFamily="34" charset="0"/>
              <a:buChar char="•"/>
            </a:pPr>
            <a:r>
              <a:rPr lang="en-US" sz="1200" dirty="0" smtClean="0">
                <a:solidFill>
                  <a:schemeClr val="tx1"/>
                </a:solidFill>
              </a:rPr>
              <a:t>PDMP (+)</a:t>
            </a:r>
          </a:p>
          <a:p>
            <a:pPr marL="285750" indent="-285750">
              <a:buFont typeface="Arial" panose="020B0604020202020204" pitchFamily="34" charset="0"/>
              <a:buChar char="•"/>
            </a:pPr>
            <a:r>
              <a:rPr lang="en-US" sz="1200" dirty="0" smtClean="0">
                <a:solidFill>
                  <a:schemeClr val="tx1"/>
                </a:solidFill>
              </a:rPr>
              <a:t>Time limited by volume</a:t>
            </a:r>
          </a:p>
          <a:p>
            <a:pPr marL="285750" indent="-285750">
              <a:buFont typeface="Arial" panose="020B0604020202020204" pitchFamily="34" charset="0"/>
              <a:buChar char="•"/>
            </a:pPr>
            <a:r>
              <a:rPr lang="en-US" sz="1200" dirty="0" smtClean="0">
                <a:solidFill>
                  <a:schemeClr val="tx1"/>
                </a:solidFill>
              </a:rPr>
              <a:t>Pharmacy activities restricted by Retail Management</a:t>
            </a:r>
          </a:p>
          <a:p>
            <a:pPr marL="285750" indent="-285750">
              <a:buFont typeface="Arial" panose="020B0604020202020204" pitchFamily="34" charset="0"/>
              <a:buChar char="•"/>
            </a:pPr>
            <a:r>
              <a:rPr lang="en-US" sz="1200" dirty="0" smtClean="0">
                <a:solidFill>
                  <a:schemeClr val="tx1"/>
                </a:solidFill>
              </a:rPr>
              <a:t>Often lack of understanding of responsibilities</a:t>
            </a:r>
          </a:p>
          <a:p>
            <a:pPr marL="285750" indent="-285750" algn="ctr">
              <a:buFont typeface="Arial" panose="020B0604020202020204" pitchFamily="34" charset="0"/>
              <a:buChar char="•"/>
            </a:pPr>
            <a:endParaRPr lang="en-US" dirty="0"/>
          </a:p>
        </p:txBody>
      </p:sp>
      <p:sp>
        <p:nvSpPr>
          <p:cNvPr id="5" name="Rectangle 4"/>
          <p:cNvSpPr/>
          <p:nvPr/>
        </p:nvSpPr>
        <p:spPr>
          <a:xfrm>
            <a:off x="5154560" y="2792050"/>
            <a:ext cx="3387211" cy="118232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Law Enforcement</a:t>
            </a:r>
          </a:p>
          <a:p>
            <a:pPr algn="ctr"/>
            <a:r>
              <a:rPr lang="en-US" sz="1200" dirty="0" smtClean="0">
                <a:solidFill>
                  <a:schemeClr val="tx1"/>
                </a:solidFill>
              </a:rPr>
              <a:t>(Confidentiality e.g. HIPAA / Blue wall </a:t>
            </a:r>
          </a:p>
          <a:p>
            <a:pPr algn="ctr"/>
            <a:r>
              <a:rPr lang="en-US" sz="1200" dirty="0" smtClean="0">
                <a:solidFill>
                  <a:schemeClr val="tx1"/>
                </a:solidFill>
              </a:rPr>
              <a:t>limits collaboration)</a:t>
            </a:r>
          </a:p>
          <a:p>
            <a:pPr marL="171450" indent="-171450">
              <a:buFont typeface="Arial" panose="020B0604020202020204" pitchFamily="34" charset="0"/>
              <a:buChar char="•"/>
            </a:pPr>
            <a:r>
              <a:rPr lang="en-US" sz="1200" dirty="0" smtClean="0">
                <a:solidFill>
                  <a:schemeClr val="tx1"/>
                </a:solidFill>
              </a:rPr>
              <a:t>PDMP (+/-)</a:t>
            </a:r>
          </a:p>
          <a:p>
            <a:pPr marL="342900" indent="-342900">
              <a:buFont typeface="Arial" panose="020B0604020202020204" pitchFamily="34" charset="0"/>
              <a:buChar char="•"/>
            </a:pPr>
            <a:r>
              <a:rPr lang="en-US" sz="1200" dirty="0" smtClean="0">
                <a:solidFill>
                  <a:schemeClr val="tx1"/>
                </a:solidFill>
              </a:rPr>
              <a:t>Most collaboration requires a warrant</a:t>
            </a:r>
          </a:p>
          <a:p>
            <a:pPr marL="342900" indent="-342900">
              <a:buFont typeface="Arial" panose="020B0604020202020204" pitchFamily="34" charset="0"/>
              <a:buChar char="•"/>
            </a:pPr>
            <a:r>
              <a:rPr lang="en-US" sz="1200" dirty="0" smtClean="0">
                <a:solidFill>
                  <a:schemeClr val="tx1"/>
                </a:solidFill>
              </a:rPr>
              <a:t>Not medically trained</a:t>
            </a:r>
            <a:endParaRPr lang="en-US" sz="1200" dirty="0">
              <a:solidFill>
                <a:schemeClr val="tx1"/>
              </a:solidFill>
            </a:endParaRPr>
          </a:p>
        </p:txBody>
      </p:sp>
      <p:sp>
        <p:nvSpPr>
          <p:cNvPr id="7" name="Rectangle 6"/>
          <p:cNvSpPr/>
          <p:nvPr/>
        </p:nvSpPr>
        <p:spPr>
          <a:xfrm>
            <a:off x="2407059" y="1346728"/>
            <a:ext cx="4262284" cy="105387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Prescribers</a:t>
            </a:r>
          </a:p>
          <a:p>
            <a:pPr algn="ctr"/>
            <a:r>
              <a:rPr lang="en-US" sz="1200" dirty="0" smtClean="0">
                <a:solidFill>
                  <a:schemeClr val="tx1"/>
                </a:solidFill>
              </a:rPr>
              <a:t>(collaboration is primarily with Pharmacists)</a:t>
            </a:r>
          </a:p>
          <a:p>
            <a:pPr marL="285750" indent="-285750">
              <a:buFont typeface="Arial" panose="020B0604020202020204" pitchFamily="34" charset="0"/>
              <a:buChar char="•"/>
            </a:pPr>
            <a:r>
              <a:rPr lang="en-US" sz="1200" dirty="0" smtClean="0">
                <a:solidFill>
                  <a:schemeClr val="tx1"/>
                </a:solidFill>
              </a:rPr>
              <a:t>PDMP  is primary tool</a:t>
            </a:r>
          </a:p>
          <a:p>
            <a:pPr marL="285750" indent="-285750">
              <a:buFont typeface="Arial" panose="020B0604020202020204" pitchFamily="34" charset="0"/>
              <a:buChar char="•"/>
            </a:pPr>
            <a:r>
              <a:rPr lang="en-US" sz="1200" dirty="0" smtClean="0">
                <a:solidFill>
                  <a:schemeClr val="tx1"/>
                </a:solidFill>
              </a:rPr>
              <a:t>Often lack understanding of pharmacist corresponding responsibilities</a:t>
            </a:r>
          </a:p>
          <a:p>
            <a:pPr marL="285750" indent="-285750">
              <a:buFont typeface="Arial" panose="020B0604020202020204" pitchFamily="34" charset="0"/>
              <a:buChar char="•"/>
            </a:pPr>
            <a:endParaRPr lang="en-US" sz="1200" dirty="0" smtClean="0">
              <a:solidFill>
                <a:schemeClr val="tx1"/>
              </a:solidFill>
            </a:endParaRPr>
          </a:p>
        </p:txBody>
      </p:sp>
      <p:cxnSp>
        <p:nvCxnSpPr>
          <p:cNvPr id="9" name="Straight Arrow Connector 8"/>
          <p:cNvCxnSpPr/>
          <p:nvPr/>
        </p:nvCxnSpPr>
        <p:spPr>
          <a:xfrm>
            <a:off x="6732587" y="2050327"/>
            <a:ext cx="795235" cy="71837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114800" y="3216990"/>
            <a:ext cx="775519"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1852151" y="1981200"/>
            <a:ext cx="433849" cy="6772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89603" y="5371010"/>
            <a:ext cx="8179207" cy="923330"/>
          </a:xfrm>
          <a:prstGeom prst="rect">
            <a:avLst/>
          </a:prstGeom>
          <a:noFill/>
        </p:spPr>
        <p:txBody>
          <a:bodyPr wrap="square" rtlCol="0">
            <a:spAutoFit/>
          </a:bodyPr>
          <a:lstStyle/>
          <a:p>
            <a:r>
              <a:rPr lang="en-US" b="1" u="sng" dirty="0" smtClean="0"/>
              <a:t>When</a:t>
            </a:r>
            <a:r>
              <a:rPr lang="en-US" dirty="0" smtClean="0"/>
              <a:t> do the various entities finally interface? …. usually at the legislative sessions due to some proposed bill……on opposing sides….intentions are usually good but misunderstood.  Where is NABP</a:t>
            </a:r>
            <a:endParaRPr lang="en-US" dirty="0"/>
          </a:p>
        </p:txBody>
      </p:sp>
      <p:sp>
        <p:nvSpPr>
          <p:cNvPr id="12" name="TextBox 11"/>
          <p:cNvSpPr txBox="1"/>
          <p:nvPr/>
        </p:nvSpPr>
        <p:spPr>
          <a:xfrm>
            <a:off x="389603" y="4495799"/>
            <a:ext cx="8179207" cy="646331"/>
          </a:xfrm>
          <a:prstGeom prst="rect">
            <a:avLst/>
          </a:prstGeom>
          <a:solidFill>
            <a:srgbClr val="92D050"/>
          </a:solidFill>
        </p:spPr>
        <p:txBody>
          <a:bodyPr wrap="square" rtlCol="0">
            <a:spAutoFit/>
          </a:bodyPr>
          <a:lstStyle/>
          <a:p>
            <a:r>
              <a:rPr lang="en-US" dirty="0" smtClean="0"/>
              <a:t>Legislators-Pharmaceutical companies/</a:t>
            </a:r>
            <a:r>
              <a:rPr lang="en-US" dirty="0" err="1" smtClean="0"/>
              <a:t>Lobbiest</a:t>
            </a:r>
            <a:r>
              <a:rPr lang="en-US" dirty="0" smtClean="0"/>
              <a:t>-Health Professions Boards -Patients-Retailers</a:t>
            </a:r>
            <a:endParaRPr lang="en-US" i="1" dirty="0"/>
          </a:p>
        </p:txBody>
      </p:sp>
      <p:sp>
        <p:nvSpPr>
          <p:cNvPr id="19" name="Rectangle 18"/>
          <p:cNvSpPr/>
          <p:nvPr/>
        </p:nvSpPr>
        <p:spPr>
          <a:xfrm>
            <a:off x="6964837" y="2289069"/>
            <a:ext cx="562985" cy="369332"/>
          </a:xfrm>
          <a:prstGeom prst="rect">
            <a:avLst/>
          </a:prstGeom>
        </p:spPr>
        <p:txBody>
          <a:bodyPr wrap="square">
            <a:spAutoFit/>
          </a:bodyPr>
          <a:lstStyle/>
          <a:p>
            <a:r>
              <a:rPr lang="en-US" dirty="0"/>
              <a:t>X</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226" y="2970133"/>
            <a:ext cx="61595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2" name="Straight Arrow Connector 21"/>
          <p:cNvCxnSpPr/>
          <p:nvPr/>
        </p:nvCxnSpPr>
        <p:spPr>
          <a:xfrm>
            <a:off x="2667000" y="4135383"/>
            <a:ext cx="0" cy="3604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848166" y="4135383"/>
            <a:ext cx="0" cy="3412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606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543</TotalTime>
  <Words>911</Words>
  <Application>Microsoft Office PowerPoint</Application>
  <PresentationFormat>On-screen Show (4:3)</PresentationFormat>
  <Paragraphs>194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Module</vt:lpstr>
      <vt:lpstr>Drug Diversion and Substance Use Disorder Management: Optimizing Collaboration Across the Continuum</vt:lpstr>
      <vt:lpstr>Disclosure </vt:lpstr>
      <vt:lpstr>Personal Appreciation</vt:lpstr>
      <vt:lpstr>     Drug Diversion and Substance Use Disorder Management:                                      Optimizing Collaboration Across the Continuum                                              Objectives  Participants will be able to:  Define and identify key components of the Collaborative Continuum:      -Who’s in the mix?      -Where/when is the collaboration?      -What information is being shared/What’s not?  Recommend strategies to improve outcomes-what does work   </vt:lpstr>
      <vt:lpstr>PowerPoint Presentation</vt:lpstr>
      <vt:lpstr>Premises of SUD and Drug Diversion:</vt:lpstr>
      <vt:lpstr>O’Neil’s Rules of SUD and Drug Diversion</vt:lpstr>
      <vt:lpstr>Who’s in the Collaborative Mix?</vt:lpstr>
      <vt:lpstr>Where Does Collaboration Occur Now? (Traditional Silo Approach of Collaboration-Reactive)</vt:lpstr>
      <vt:lpstr>What Information is being shared?</vt:lpstr>
      <vt:lpstr>How Do We Make This Work?</vt:lpstr>
      <vt:lpstr>Who’s in the Collaborative Mix?</vt:lpstr>
      <vt:lpstr>PowerPoint Presentation</vt:lpstr>
      <vt:lpstr>Who’s in the Collaborative Mix?</vt:lpstr>
      <vt:lpstr>What Needs to Be Discussed</vt:lpstr>
      <vt:lpstr>Charge to NABP, State Boards of Pharmacy, AACP members, Pharmacists and Student Pharmacists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Diversion and Substance Use Disorder Management: Optimizing Collaboration Across the Continuum</dc:title>
  <dc:creator>Michael O'Neil</dc:creator>
  <cp:lastModifiedBy>Michael Kurilla</cp:lastModifiedBy>
  <cp:revision>49</cp:revision>
  <dcterms:created xsi:type="dcterms:W3CDTF">2016-09-11T13:44:37Z</dcterms:created>
  <dcterms:modified xsi:type="dcterms:W3CDTF">2016-09-15T14:57:43Z</dcterms:modified>
</cp:coreProperties>
</file>